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</p:sldMasterIdLst>
  <p:notesMasterIdLst>
    <p:notesMasterId r:id="rId46"/>
  </p:notesMasterIdLst>
  <p:handoutMasterIdLst>
    <p:handoutMasterId r:id="rId47"/>
  </p:handoutMasterIdLst>
  <p:sldIdLst>
    <p:sldId id="256" r:id="rId3"/>
    <p:sldId id="260" r:id="rId4"/>
    <p:sldId id="261" r:id="rId5"/>
    <p:sldId id="299" r:id="rId6"/>
    <p:sldId id="300" r:id="rId7"/>
    <p:sldId id="301" r:id="rId8"/>
    <p:sldId id="279" r:id="rId9"/>
    <p:sldId id="280" r:id="rId10"/>
    <p:sldId id="281" r:id="rId11"/>
    <p:sldId id="282" r:id="rId12"/>
    <p:sldId id="283" r:id="rId13"/>
    <p:sldId id="287" r:id="rId14"/>
    <p:sldId id="288" r:id="rId15"/>
    <p:sldId id="303" r:id="rId16"/>
    <p:sldId id="274" r:id="rId17"/>
    <p:sldId id="275" r:id="rId18"/>
    <p:sldId id="276" r:id="rId19"/>
    <p:sldId id="289" r:id="rId20"/>
    <p:sldId id="290" r:id="rId21"/>
    <p:sldId id="302" r:id="rId22"/>
    <p:sldId id="292" r:id="rId23"/>
    <p:sldId id="262" r:id="rId24"/>
    <p:sldId id="263" r:id="rId25"/>
    <p:sldId id="291" r:id="rId26"/>
    <p:sldId id="265" r:id="rId27"/>
    <p:sldId id="266" r:id="rId28"/>
    <p:sldId id="267" r:id="rId29"/>
    <p:sldId id="268" r:id="rId30"/>
    <p:sldId id="284" r:id="rId31"/>
    <p:sldId id="285" r:id="rId32"/>
    <p:sldId id="298" r:id="rId33"/>
    <p:sldId id="286" r:id="rId34"/>
    <p:sldId id="293" r:id="rId35"/>
    <p:sldId id="294" r:id="rId36"/>
    <p:sldId id="295" r:id="rId37"/>
    <p:sldId id="296" r:id="rId38"/>
    <p:sldId id="297" r:id="rId39"/>
    <p:sldId id="269" r:id="rId40"/>
    <p:sldId id="270" r:id="rId41"/>
    <p:sldId id="271" r:id="rId42"/>
    <p:sldId id="272" r:id="rId43"/>
    <p:sldId id="273" r:id="rId44"/>
    <p:sldId id="278" r:id="rId4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86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690BDF-E884-4717-8283-C5EBDC77932C}" type="datetimeFigureOut">
              <a:rPr lang="zh-CN" altLang="en-US" smtClean="0"/>
              <a:t>2020/06/02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32218-8B84-4C9E-8B16-0F5E726BA4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3752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F56D9-0A34-45E8-808F-6991DC5CCC5D}" type="datetimeFigureOut">
              <a:rPr lang="zh-CN" altLang="en-US" smtClean="0"/>
              <a:t>2020/06/02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FF564-C32B-4C8F-BF0D-3EE32A0CA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4910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F564-C32B-4C8F-BF0D-3EE32A0CAA4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224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2906A3-677F-4E35-9F12-E572587EC6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2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D4091-3674-4C5D-8875-FA27EEE14CC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526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D4091-3674-4C5D-8875-FA27EEE14CC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719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D4091-3674-4C5D-8875-FA27EEE14CC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598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ED62B-2708-4656-BDB3-5ACC6141BE44}" type="datetime1">
              <a:rPr lang="zh-CN" altLang="en-US" smtClean="0"/>
              <a:t>2020/06/02</a:t>
            </a:fld>
            <a:endParaRPr lang="zh-CN" alt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9928C-4C6D-4756-8AD3-8FD141EA8C2A}" type="datetime1">
              <a:rPr lang="zh-CN" altLang="en-US" smtClean="0"/>
              <a:t>2020/06/02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221D3-FC7F-4718-885F-DA3981E8748C}" type="datetime1">
              <a:rPr lang="zh-CN" altLang="en-US" smtClean="0"/>
              <a:t>2020/06/02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/>
          <a:p>
            <a:pPr marL="9535"/>
            <a:r>
              <a:rPr lang="en-US" sz="1051" spc="11">
                <a:solidFill>
                  <a:srgbClr val="FFFFFF"/>
                </a:solidFill>
                <a:latin typeface="Century Gothic"/>
                <a:cs typeface="Century Gothic"/>
              </a:rPr>
              <a:t>M</a:t>
            </a:r>
            <a:r>
              <a:rPr lang="en-US" sz="1051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lang="en-US" sz="1051" spc="4">
                <a:solidFill>
                  <a:srgbClr val="FFFFFF"/>
                </a:solidFill>
                <a:latin typeface="Century Gothic"/>
                <a:cs typeface="Century Gothic"/>
              </a:rPr>
              <a:t>i</a:t>
            </a:r>
            <a:r>
              <a:rPr lang="en-US" sz="1051">
                <a:solidFill>
                  <a:srgbClr val="FFFFFF"/>
                </a:solidFill>
                <a:latin typeface="Century Gothic"/>
                <a:cs typeface="Century Gothic"/>
              </a:rPr>
              <a:t>n</a:t>
            </a:r>
            <a:r>
              <a:rPr lang="en-US" sz="1051" spc="-26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en-US" sz="1051" spc="11">
                <a:solidFill>
                  <a:srgbClr val="FFFFFF"/>
                </a:solidFill>
                <a:latin typeface="Century Gothic"/>
                <a:cs typeface="Century Gothic"/>
              </a:rPr>
              <a:t>M</a:t>
            </a:r>
            <a:r>
              <a:rPr lang="en-US" sz="1051" spc="-4">
                <a:solidFill>
                  <a:srgbClr val="FFFFFF"/>
                </a:solidFill>
                <a:latin typeface="Century Gothic"/>
                <a:cs typeface="Century Gothic"/>
              </a:rPr>
              <a:t>enu</a:t>
            </a:r>
            <a:endParaRPr lang="en-US" sz="1051">
              <a:latin typeface="Century Gothic"/>
              <a:cs typeface="Century Gothic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/>
          <a:p>
            <a:pPr marL="9535"/>
            <a:r>
              <a:rPr lang="en-US" sz="1051" spc="-4">
                <a:solidFill>
                  <a:srgbClr val="FFFFFF"/>
                </a:solidFill>
                <a:latin typeface="Century Gothic"/>
                <a:cs typeface="Century Gothic"/>
              </a:rPr>
              <a:t>Cred</a:t>
            </a:r>
            <a:r>
              <a:rPr lang="en-US" sz="1051" spc="11">
                <a:solidFill>
                  <a:srgbClr val="FFFFFF"/>
                </a:solidFill>
                <a:latin typeface="Century Gothic"/>
                <a:cs typeface="Century Gothic"/>
              </a:rPr>
              <a:t>i</a:t>
            </a:r>
            <a:r>
              <a:rPr lang="en-US" sz="1051" spc="-8">
                <a:solidFill>
                  <a:srgbClr val="FFFFFF"/>
                </a:solidFill>
                <a:latin typeface="Century Gothic"/>
                <a:cs typeface="Century Gothic"/>
              </a:rPr>
              <a:t>t</a:t>
            </a:r>
            <a:r>
              <a:rPr lang="en-US" sz="1051">
                <a:solidFill>
                  <a:srgbClr val="FFFFFF"/>
                </a:solidFill>
                <a:latin typeface="Century Gothic"/>
                <a:cs typeface="Century Gothic"/>
              </a:rPr>
              <a:t>s</a:t>
            </a:r>
            <a:endParaRPr lang="en-US" sz="1051">
              <a:latin typeface="Century Gothic"/>
              <a:cs typeface="Century Gothic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0004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C579-157F-4520-9D80-D1E765B4428D}" type="datetime1">
              <a:rPr lang="en-US" smtClean="0"/>
              <a:t>6/2/2020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13B2-AA0A-448C-899F-CF98CF75AB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19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1228-CB05-46A2-A9AD-DBC55B89C08A}" type="datetime1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13B2-AA0A-448C-899F-CF98CF75AB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07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5AD49-526E-4A78-A66B-28B569C244CB}" type="datetime1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13B2-AA0A-448C-899F-CF98CF75AB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8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81B67-0F4F-49DA-AF07-1684A4ACF902}" type="datetime1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13B2-AA0A-448C-899F-CF98CF75AB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681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6FB3F-D80E-47A1-9043-98A604D195C6}" type="datetime1">
              <a:rPr lang="en-US" smtClean="0"/>
              <a:t>6/2/2020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13B2-AA0A-448C-899F-CF98CF75AB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46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58BB5-66D2-423D-83A3-C3532212752C}" type="datetime1">
              <a:rPr lang="en-US" smtClean="0"/>
              <a:t>6/2/2020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13B2-AA0A-448C-899F-CF98CF75AB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022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8C3BE-D71A-46AA-BE15-5020E42C7423}" type="datetime1">
              <a:rPr lang="en-US" smtClean="0"/>
              <a:t>6/2/2020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13B2-AA0A-448C-899F-CF98CF75AB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26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8A03D-A859-437C-A1D8-D1D48AB034B0}" type="datetime1">
              <a:rPr lang="zh-CN" altLang="en-US" smtClean="0"/>
              <a:t>2020/06/02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28A5D-92CC-405C-A96F-0852FED1EA25}" type="datetime1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13B2-AA0A-448C-899F-CF98CF75AB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169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5915-FC75-4113-822B-753C27DF273D}" type="datetime1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48213B2-AA0A-448C-899F-CF98CF75AB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6661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5B4F-0008-4FCF-83EA-7A059459D720}" type="datetime1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13B2-AA0A-448C-899F-CF98CF75AB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60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C494-408A-4F7F-A07B-15FFF6BABFC8}" type="datetime1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13B2-AA0A-448C-899F-CF98CF75AB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35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4D42-3573-40BB-B3B3-CE514C9A158F}" type="datetime1">
              <a:rPr lang="zh-CN" altLang="en-US" smtClean="0"/>
              <a:t>2020/06/02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A4E99-05C0-48CF-92E3-A8161EF5C832}" type="datetime1">
              <a:rPr lang="zh-CN" altLang="en-US" smtClean="0"/>
              <a:t>2020/06/02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F3FAC-0927-41CE-83C2-0ED06B4FD2C1}" type="datetime1">
              <a:rPr lang="zh-CN" altLang="en-US" smtClean="0"/>
              <a:t>2020/06/02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E3-E0F9-4CA2-90FE-3211B823528D}" type="datetime1">
              <a:rPr lang="zh-CN" altLang="en-US" smtClean="0"/>
              <a:t>2020/06/02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8D7B8-D7DB-4550-AA5D-C78E9299D7B8}" type="datetime1">
              <a:rPr lang="zh-CN" altLang="en-US" smtClean="0"/>
              <a:t>2020/06/02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142E-FB7E-4174-B78D-67EF53CBD7F2}" type="datetime1">
              <a:rPr lang="zh-CN" altLang="en-US" smtClean="0"/>
              <a:t>2020/06/02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7698-151A-4647-850B-E1FD97125689}" type="datetime1">
              <a:rPr lang="zh-CN" altLang="en-US" smtClean="0"/>
              <a:t>2020/06/02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dirty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/>
              <a:t>第二级</a:t>
            </a:r>
          </a:p>
          <a:p>
            <a:pPr lvl="2" eaLnBrk="1" latinLnBrk="0" hangingPunct="1"/>
            <a:r>
              <a:rPr kumimoji="0" lang="zh-CN" altLang="en-US" dirty="0"/>
              <a:t>第三级</a:t>
            </a:r>
          </a:p>
          <a:p>
            <a:pPr lvl="3" eaLnBrk="1" latinLnBrk="0" hangingPunct="1"/>
            <a:r>
              <a:rPr kumimoji="0" lang="zh-CN" altLang="en-US" dirty="0"/>
              <a:t>第四级</a:t>
            </a:r>
          </a:p>
          <a:p>
            <a:pPr lvl="4" eaLnBrk="1" latinLnBrk="0" hangingPunct="1"/>
            <a:r>
              <a:rPr kumimoji="0" lang="zh-CN" altLang="en-US" dirty="0"/>
              <a:t>第五级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1A9C486-737C-4367-80B3-7D15F6F60D43}" type="datetime1">
              <a:rPr lang="zh-CN" altLang="en-US" smtClean="0"/>
              <a:t>2020/06/02</a:t>
            </a:fld>
            <a:endParaRPr lang="zh-CN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97" r:id="rId12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6372158-A1FA-4A0C-8AD7-5CA35CF9029F}" type="datetime1">
              <a:rPr lang="en-US" smtClean="0"/>
              <a:t>6/2/2020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48213B2-AA0A-448C-899F-CF98CF75ABB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35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mp.weixin.qq.com/s/GRY5tbRa3Oa-mD8PA4P2X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cs.cmu.edu/~jrs/sins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iochem.arizona.edu/classes/bioc568/papers.ht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cessscience.com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wlnet.rice.edu/~cainproj/courses/HoeToReadSciArticle.pdf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solidFill>
                  <a:schemeClr val="tx1"/>
                </a:solidFill>
              </a:rPr>
              <a:t>How to Read a Scientific Paper</a:t>
            </a:r>
            <a:endParaRPr lang="zh-CN" altLang="en-US" sz="4800" dirty="0">
              <a:solidFill>
                <a:schemeClr val="tx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altLang="zh-CN" dirty="0"/>
              <a:t>Scientific literacy is fundamental </a:t>
            </a:r>
          </a:p>
          <a:p>
            <a:pPr algn="ctr"/>
            <a:r>
              <a:rPr lang="en-US" altLang="zh-CN" dirty="0"/>
              <a:t>for both research and writing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443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575447">
              <a:lnSpc>
                <a:spcPts val="4783"/>
              </a:lnSpc>
            </a:pPr>
            <a:r>
              <a:rPr sz="4054" b="1" i="1" dirty="0">
                <a:solidFill>
                  <a:srgbClr val="8B6A94"/>
                </a:solidFill>
                <a:latin typeface="Century Gothic"/>
                <a:cs typeface="Century Gothic"/>
              </a:rPr>
              <a:t>Why</a:t>
            </a:r>
            <a:r>
              <a:rPr sz="4054" b="1" i="1" spc="8" dirty="0">
                <a:solidFill>
                  <a:srgbClr val="8B6A94"/>
                </a:solidFill>
                <a:latin typeface="Century Gothic"/>
                <a:cs typeface="Century Gothic"/>
              </a:rPr>
              <a:t> </a:t>
            </a:r>
            <a:r>
              <a:rPr sz="4054" b="1" i="1" dirty="0">
                <a:solidFill>
                  <a:srgbClr val="8B6A94"/>
                </a:solidFill>
                <a:latin typeface="Century Gothic"/>
                <a:cs typeface="Century Gothic"/>
              </a:rPr>
              <a:t>Read?</a:t>
            </a:r>
            <a:endParaRPr sz="4054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0839" y="2121959"/>
            <a:ext cx="7012466" cy="31942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396"/>
            <a:r>
              <a:rPr sz="1802" b="1" dirty="0">
                <a:solidFill>
                  <a:srgbClr val="D1D9EC"/>
                </a:solidFill>
                <a:latin typeface="Century Gothic"/>
                <a:cs typeface="Century Gothic"/>
              </a:rPr>
              <a:t>It’s</a:t>
            </a:r>
            <a:r>
              <a:rPr sz="1802" b="1" spc="8" dirty="0">
                <a:solidFill>
                  <a:srgbClr val="D1D9EC"/>
                </a:solidFill>
                <a:latin typeface="Century Gothic"/>
                <a:cs typeface="Century Gothic"/>
              </a:rPr>
              <a:t> </a:t>
            </a:r>
            <a:r>
              <a:rPr sz="1802" b="1" dirty="0">
                <a:solidFill>
                  <a:srgbClr val="D1D9EC"/>
                </a:solidFill>
                <a:latin typeface="Century Gothic"/>
                <a:cs typeface="Century Gothic"/>
              </a:rPr>
              <a:t>Current!</a:t>
            </a:r>
            <a:endParaRPr sz="1802">
              <a:latin typeface="Century Gothic"/>
              <a:cs typeface="Century Gothic"/>
            </a:endParaRPr>
          </a:p>
          <a:p>
            <a:pPr marL="12396" marR="4659833">
              <a:lnSpc>
                <a:spcPts val="3025"/>
              </a:lnSpc>
              <a:spcBef>
                <a:spcPts val="131"/>
              </a:spcBef>
            </a:pPr>
            <a:r>
              <a:rPr sz="1802" b="1" dirty="0">
                <a:solidFill>
                  <a:srgbClr val="D1D9EC"/>
                </a:solidFill>
                <a:latin typeface="Century Gothic"/>
                <a:cs typeface="Century Gothic"/>
              </a:rPr>
              <a:t>It</a:t>
            </a:r>
            <a:r>
              <a:rPr sz="1802" b="1" spc="8" dirty="0">
                <a:solidFill>
                  <a:srgbClr val="D1D9EC"/>
                </a:solidFill>
                <a:latin typeface="Century Gothic"/>
                <a:cs typeface="Century Gothic"/>
              </a:rPr>
              <a:t> </a:t>
            </a:r>
            <a:r>
              <a:rPr sz="1802" b="1" dirty="0">
                <a:solidFill>
                  <a:srgbClr val="D1D9EC"/>
                </a:solidFill>
                <a:latin typeface="Century Gothic"/>
                <a:cs typeface="Century Gothic"/>
              </a:rPr>
              <a:t>Can Be Replicated! It</a:t>
            </a:r>
            <a:r>
              <a:rPr sz="1802" b="1" spc="8" dirty="0">
                <a:solidFill>
                  <a:srgbClr val="D1D9EC"/>
                </a:solidFill>
                <a:latin typeface="Century Gothic"/>
                <a:cs typeface="Century Gothic"/>
              </a:rPr>
              <a:t> </a:t>
            </a:r>
            <a:r>
              <a:rPr sz="1802" b="1" dirty="0">
                <a:solidFill>
                  <a:srgbClr val="D1D9EC"/>
                </a:solidFill>
                <a:latin typeface="Century Gothic"/>
                <a:cs typeface="Century Gothic"/>
              </a:rPr>
              <a:t>Has Actual</a:t>
            </a:r>
            <a:r>
              <a:rPr sz="1802" b="1" spc="8" dirty="0">
                <a:solidFill>
                  <a:srgbClr val="D1D9EC"/>
                </a:solidFill>
                <a:latin typeface="Century Gothic"/>
                <a:cs typeface="Century Gothic"/>
              </a:rPr>
              <a:t> </a:t>
            </a:r>
            <a:r>
              <a:rPr sz="1802" b="1" dirty="0">
                <a:solidFill>
                  <a:srgbClr val="D1D9EC"/>
                </a:solidFill>
                <a:latin typeface="Century Gothic"/>
                <a:cs typeface="Century Gothic"/>
              </a:rPr>
              <a:t>Data!</a:t>
            </a:r>
            <a:endParaRPr sz="1802">
              <a:latin typeface="Century Gothic"/>
              <a:cs typeface="Century Gothic"/>
            </a:endParaRPr>
          </a:p>
          <a:p>
            <a:pPr>
              <a:lnSpc>
                <a:spcPts val="375"/>
              </a:lnSpc>
              <a:spcBef>
                <a:spcPts val="35"/>
              </a:spcBef>
            </a:pPr>
            <a:endParaRPr sz="375"/>
          </a:p>
          <a:p>
            <a:pPr marL="18117"/>
            <a:r>
              <a:rPr sz="1802" b="1" dirty="0">
                <a:solidFill>
                  <a:srgbClr val="374C81"/>
                </a:solidFill>
                <a:latin typeface="Century Gothic"/>
                <a:cs typeface="Century Gothic"/>
              </a:rPr>
              <a:t>You Can</a:t>
            </a:r>
            <a:r>
              <a:rPr sz="1802" b="1" spc="8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1802" b="1" dirty="0">
                <a:solidFill>
                  <a:srgbClr val="374C81"/>
                </a:solidFill>
                <a:latin typeface="Century Gothic"/>
                <a:cs typeface="Century Gothic"/>
              </a:rPr>
              <a:t>Evaluate</a:t>
            </a:r>
            <a:r>
              <a:rPr sz="1802" b="1" spc="8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1802" b="1" dirty="0">
                <a:solidFill>
                  <a:srgbClr val="374C81"/>
                </a:solidFill>
                <a:latin typeface="Century Gothic"/>
                <a:cs typeface="Century Gothic"/>
              </a:rPr>
              <a:t>The</a:t>
            </a:r>
            <a:r>
              <a:rPr sz="1802" b="1" spc="8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1802" b="1" dirty="0">
                <a:solidFill>
                  <a:srgbClr val="374C81"/>
                </a:solidFill>
                <a:latin typeface="Century Gothic"/>
                <a:cs typeface="Century Gothic"/>
              </a:rPr>
              <a:t>Conclusions!</a:t>
            </a:r>
            <a:endParaRPr sz="1802">
              <a:latin typeface="Century Gothic"/>
              <a:cs typeface="Century Gothic"/>
            </a:endParaRPr>
          </a:p>
          <a:p>
            <a:pPr>
              <a:lnSpc>
                <a:spcPts val="713"/>
              </a:lnSpc>
              <a:spcBef>
                <a:spcPts val="29"/>
              </a:spcBef>
            </a:pPr>
            <a:endParaRPr sz="713"/>
          </a:p>
          <a:p>
            <a:pPr>
              <a:lnSpc>
                <a:spcPts val="751"/>
              </a:lnSpc>
            </a:pPr>
            <a:endParaRPr sz="751"/>
          </a:p>
          <a:p>
            <a:pPr>
              <a:lnSpc>
                <a:spcPts val="751"/>
              </a:lnSpc>
            </a:pPr>
            <a:endParaRPr sz="751"/>
          </a:p>
          <a:p>
            <a:pPr>
              <a:lnSpc>
                <a:spcPts val="751"/>
              </a:lnSpc>
            </a:pPr>
            <a:endParaRPr sz="751"/>
          </a:p>
          <a:p>
            <a:pPr>
              <a:lnSpc>
                <a:spcPts val="751"/>
              </a:lnSpc>
            </a:pPr>
            <a:endParaRPr sz="751"/>
          </a:p>
          <a:p>
            <a:pPr marL="9535"/>
            <a:r>
              <a:rPr sz="2102" b="1" spc="-19" dirty="0">
                <a:solidFill>
                  <a:srgbClr val="272C4C"/>
                </a:solidFill>
                <a:latin typeface="Century Gothic"/>
                <a:cs typeface="Century Gothic"/>
              </a:rPr>
              <a:t>D</a:t>
            </a:r>
            <a:r>
              <a:rPr sz="2102" b="1" spc="-15" dirty="0">
                <a:solidFill>
                  <a:srgbClr val="272C4C"/>
                </a:solidFill>
                <a:latin typeface="Century Gothic"/>
                <a:cs typeface="Century Gothic"/>
              </a:rPr>
              <a:t>o</a:t>
            </a:r>
            <a:r>
              <a:rPr sz="2102" b="1" spc="4" dirty="0">
                <a:solidFill>
                  <a:srgbClr val="272C4C"/>
                </a:solidFill>
                <a:latin typeface="Century Gothic"/>
                <a:cs typeface="Century Gothic"/>
              </a:rPr>
              <a:t> </a:t>
            </a:r>
            <a:r>
              <a:rPr sz="2102" b="1" spc="-23" dirty="0">
                <a:solidFill>
                  <a:srgbClr val="272C4C"/>
                </a:solidFill>
                <a:latin typeface="Century Gothic"/>
                <a:cs typeface="Century Gothic"/>
              </a:rPr>
              <a:t>Y</a:t>
            </a:r>
            <a:r>
              <a:rPr sz="2102" b="1" spc="-19" dirty="0">
                <a:solidFill>
                  <a:srgbClr val="272C4C"/>
                </a:solidFill>
                <a:latin typeface="Century Gothic"/>
                <a:cs typeface="Century Gothic"/>
              </a:rPr>
              <a:t>o</a:t>
            </a:r>
            <a:r>
              <a:rPr sz="2102" b="1" spc="-15" dirty="0">
                <a:solidFill>
                  <a:srgbClr val="272C4C"/>
                </a:solidFill>
                <a:latin typeface="Century Gothic"/>
                <a:cs typeface="Century Gothic"/>
              </a:rPr>
              <a:t>u</a:t>
            </a:r>
            <a:r>
              <a:rPr sz="2102" b="1" spc="8" dirty="0">
                <a:solidFill>
                  <a:srgbClr val="272C4C"/>
                </a:solidFill>
                <a:latin typeface="Century Gothic"/>
                <a:cs typeface="Century Gothic"/>
              </a:rPr>
              <a:t> </a:t>
            </a:r>
            <a:r>
              <a:rPr sz="2102" b="1" spc="-19" dirty="0">
                <a:solidFill>
                  <a:srgbClr val="272C4C"/>
                </a:solidFill>
                <a:latin typeface="Century Gothic"/>
                <a:cs typeface="Century Gothic"/>
              </a:rPr>
              <a:t>Be</a:t>
            </a:r>
            <a:r>
              <a:rPr sz="2102" b="1" spc="-8" dirty="0">
                <a:solidFill>
                  <a:srgbClr val="272C4C"/>
                </a:solidFill>
                <a:latin typeface="Century Gothic"/>
                <a:cs typeface="Century Gothic"/>
              </a:rPr>
              <a:t>li</a:t>
            </a:r>
            <a:r>
              <a:rPr sz="2102" b="1" spc="-19" dirty="0">
                <a:solidFill>
                  <a:srgbClr val="272C4C"/>
                </a:solidFill>
                <a:latin typeface="Century Gothic"/>
                <a:cs typeface="Century Gothic"/>
              </a:rPr>
              <a:t>e</a:t>
            </a:r>
            <a:r>
              <a:rPr sz="2102" b="1" spc="-23" dirty="0">
                <a:solidFill>
                  <a:srgbClr val="272C4C"/>
                </a:solidFill>
                <a:latin typeface="Century Gothic"/>
                <a:cs typeface="Century Gothic"/>
              </a:rPr>
              <a:t>v</a:t>
            </a:r>
            <a:r>
              <a:rPr sz="2102" b="1" spc="-15" dirty="0">
                <a:solidFill>
                  <a:srgbClr val="272C4C"/>
                </a:solidFill>
                <a:latin typeface="Century Gothic"/>
                <a:cs typeface="Century Gothic"/>
              </a:rPr>
              <a:t>e</a:t>
            </a:r>
            <a:r>
              <a:rPr sz="2102" b="1" spc="11" dirty="0">
                <a:solidFill>
                  <a:srgbClr val="272C4C"/>
                </a:solidFill>
                <a:latin typeface="Century Gothic"/>
                <a:cs typeface="Century Gothic"/>
              </a:rPr>
              <a:t> </a:t>
            </a:r>
            <a:r>
              <a:rPr sz="2102" b="1" spc="-11" dirty="0">
                <a:solidFill>
                  <a:srgbClr val="272C4C"/>
                </a:solidFill>
                <a:latin typeface="Century Gothic"/>
                <a:cs typeface="Century Gothic"/>
              </a:rPr>
              <a:t>I</a:t>
            </a:r>
            <a:r>
              <a:rPr sz="2102" b="1" spc="-15" dirty="0">
                <a:solidFill>
                  <a:srgbClr val="272C4C"/>
                </a:solidFill>
                <a:latin typeface="Century Gothic"/>
                <a:cs typeface="Century Gothic"/>
              </a:rPr>
              <a:t>t…</a:t>
            </a:r>
            <a:r>
              <a:rPr sz="2102" b="1" spc="4" dirty="0">
                <a:solidFill>
                  <a:srgbClr val="272C4C"/>
                </a:solidFill>
                <a:latin typeface="Century Gothic"/>
                <a:cs typeface="Century Gothic"/>
              </a:rPr>
              <a:t> </a:t>
            </a:r>
            <a:r>
              <a:rPr sz="2102" b="1" spc="-15" dirty="0">
                <a:solidFill>
                  <a:srgbClr val="272C4C"/>
                </a:solidFill>
                <a:latin typeface="Century Gothic"/>
                <a:cs typeface="Century Gothic"/>
              </a:rPr>
              <a:t>Or</a:t>
            </a:r>
            <a:r>
              <a:rPr sz="2102" b="1" spc="8" dirty="0">
                <a:solidFill>
                  <a:srgbClr val="272C4C"/>
                </a:solidFill>
                <a:latin typeface="Century Gothic"/>
                <a:cs typeface="Century Gothic"/>
              </a:rPr>
              <a:t> </a:t>
            </a:r>
            <a:r>
              <a:rPr sz="2102" b="1" spc="-19" dirty="0">
                <a:solidFill>
                  <a:srgbClr val="272C4C"/>
                </a:solidFill>
                <a:latin typeface="Century Gothic"/>
                <a:cs typeface="Century Gothic"/>
              </a:rPr>
              <a:t>No</a:t>
            </a:r>
            <a:r>
              <a:rPr sz="2102" b="1" spc="-11" dirty="0">
                <a:solidFill>
                  <a:srgbClr val="272C4C"/>
                </a:solidFill>
                <a:latin typeface="Century Gothic"/>
                <a:cs typeface="Century Gothic"/>
              </a:rPr>
              <a:t>t?</a:t>
            </a:r>
            <a:endParaRPr sz="2102">
              <a:latin typeface="Century Gothic"/>
              <a:cs typeface="Century Gothic"/>
            </a:endParaRPr>
          </a:p>
          <a:p>
            <a:pPr>
              <a:lnSpc>
                <a:spcPts val="676"/>
              </a:lnSpc>
            </a:pPr>
            <a:endParaRPr sz="676"/>
          </a:p>
          <a:p>
            <a:pPr>
              <a:lnSpc>
                <a:spcPts val="751"/>
              </a:lnSpc>
            </a:pPr>
            <a:endParaRPr sz="751"/>
          </a:p>
          <a:p>
            <a:pPr marL="9535" marR="9535" indent="915375" algn="just"/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A</a:t>
            </a:r>
            <a:r>
              <a:rPr sz="1802" spc="-4"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t</a:t>
            </a:r>
            <a:r>
              <a:rPr sz="1802"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z="1802" spc="-4" dirty="0">
                <a:solidFill>
                  <a:srgbClr val="374C81"/>
                </a:solidFill>
                <a:latin typeface="Century Gothic"/>
                <a:cs typeface="Century Gothic"/>
              </a:rPr>
              <a:t>c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les</a:t>
            </a:r>
            <a:r>
              <a:rPr sz="1802" spc="-19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1802" spc="-4" dirty="0">
                <a:solidFill>
                  <a:srgbClr val="374C81"/>
                </a:solidFill>
                <a:latin typeface="Century Gothic"/>
                <a:cs typeface="Century Gothic"/>
              </a:rPr>
              <a:t>pr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o</a:t>
            </a:r>
            <a:r>
              <a:rPr sz="1802" spc="19" dirty="0">
                <a:solidFill>
                  <a:srgbClr val="374C81"/>
                </a:solidFill>
                <a:latin typeface="Century Gothic"/>
                <a:cs typeface="Century Gothic"/>
              </a:rPr>
              <a:t>v</a:t>
            </a:r>
            <a:r>
              <a:rPr sz="1802" spc="8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de</a:t>
            </a:r>
            <a:r>
              <a:rPr sz="1802" spc="-23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the</a:t>
            </a:r>
            <a:r>
              <a:rPr sz="1802" spc="-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autho</a:t>
            </a:r>
            <a:r>
              <a:rPr sz="1802" spc="-4"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s’</a:t>
            </a:r>
            <a:r>
              <a:rPr sz="1802" spc="-8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ex</a:t>
            </a:r>
            <a:r>
              <a:rPr sz="1802" spc="-4" dirty="0">
                <a:solidFill>
                  <a:srgbClr val="374C81"/>
                </a:solidFill>
                <a:latin typeface="Century Gothic"/>
                <a:cs typeface="Century Gothic"/>
              </a:rPr>
              <a:t>p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lanat</a:t>
            </a:r>
            <a:r>
              <a:rPr sz="1802" spc="8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on</a:t>
            </a:r>
            <a:r>
              <a:rPr sz="1802" spc="-3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of</a:t>
            </a:r>
            <a:r>
              <a:rPr sz="1802" spc="-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the</a:t>
            </a:r>
            <a:r>
              <a:rPr sz="1802"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sz="1802" spc="-26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1802" spc="-4"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e</a:t>
            </a:r>
            <a:r>
              <a:rPr sz="1802" spc="4" dirty="0">
                <a:solidFill>
                  <a:srgbClr val="374C81"/>
                </a:solidFill>
                <a:latin typeface="Century Gothic"/>
                <a:cs typeface="Century Gothic"/>
              </a:rPr>
              <a:t>s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ults and</a:t>
            </a:r>
            <a:r>
              <a:rPr sz="1802" spc="-4" dirty="0">
                <a:solidFill>
                  <a:srgbClr val="374C81"/>
                </a:solidFill>
                <a:latin typeface="Century Gothic"/>
                <a:cs typeface="Century Gothic"/>
              </a:rPr>
              <a:t> c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on</a:t>
            </a:r>
            <a:r>
              <a:rPr sz="1802" spc="-4" dirty="0">
                <a:solidFill>
                  <a:srgbClr val="374C81"/>
                </a:solidFill>
                <a:latin typeface="Century Gothic"/>
                <a:cs typeface="Century Gothic"/>
              </a:rPr>
              <a:t>c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lus</a:t>
            </a:r>
            <a:r>
              <a:rPr sz="1802"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ons.</a:t>
            </a:r>
            <a:r>
              <a:rPr sz="1802" spc="-26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1802" spc="11" dirty="0">
                <a:solidFill>
                  <a:srgbClr val="374C81"/>
                </a:solidFill>
                <a:latin typeface="Century Gothic"/>
                <a:cs typeface="Century Gothic"/>
              </a:rPr>
              <a:t>Y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ou</a:t>
            </a:r>
            <a:r>
              <a:rPr sz="1802" spc="-11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1802" spc="-4" dirty="0">
                <a:solidFill>
                  <a:srgbClr val="374C81"/>
                </a:solidFill>
                <a:latin typeface="Century Gothic"/>
                <a:cs typeface="Century Gothic"/>
              </a:rPr>
              <a:t>c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an</a:t>
            </a:r>
            <a:r>
              <a:rPr sz="1802" spc="-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see</a:t>
            </a:r>
            <a:r>
              <a:rPr sz="1802" spc="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the</a:t>
            </a:r>
            <a:r>
              <a:rPr sz="1802"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sz="1802" spc="-26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assum</a:t>
            </a:r>
            <a:r>
              <a:rPr sz="1802" spc="-4" dirty="0">
                <a:solidFill>
                  <a:srgbClr val="374C81"/>
                </a:solidFill>
                <a:latin typeface="Century Gothic"/>
                <a:cs typeface="Century Gothic"/>
              </a:rPr>
              <a:t>p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t</a:t>
            </a:r>
            <a:r>
              <a:rPr sz="1802"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ons</a:t>
            </a:r>
            <a:r>
              <a:rPr sz="1802" spc="-30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and</a:t>
            </a:r>
            <a:r>
              <a:rPr sz="1802" spc="-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dete</a:t>
            </a:r>
            <a:r>
              <a:rPr sz="1802" spc="-4"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m</a:t>
            </a:r>
            <a:r>
              <a:rPr sz="1802"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ne </a:t>
            </a:r>
            <a:r>
              <a:rPr sz="1802" spc="-4" dirty="0">
                <a:solidFill>
                  <a:srgbClr val="374C81"/>
                </a:solidFill>
                <a:latin typeface="Century Gothic"/>
                <a:cs typeface="Century Gothic"/>
              </a:rPr>
              <a:t>w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hether </a:t>
            </a:r>
            <a:r>
              <a:rPr sz="1802" spc="-4" dirty="0">
                <a:solidFill>
                  <a:srgbClr val="374C81"/>
                </a:solidFill>
                <a:latin typeface="Century Gothic"/>
                <a:cs typeface="Century Gothic"/>
              </a:rPr>
              <a:t>y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ou</a:t>
            </a:r>
            <a:r>
              <a:rPr sz="1802" spc="8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1802" spc="-4" dirty="0">
                <a:solidFill>
                  <a:srgbClr val="374C81"/>
                </a:solidFill>
                <a:latin typeface="Century Gothic"/>
                <a:cs typeface="Century Gothic"/>
              </a:rPr>
              <a:t>b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el</a:t>
            </a:r>
            <a:r>
              <a:rPr sz="1802"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z="1802" spc="-11" dirty="0">
                <a:solidFill>
                  <a:srgbClr val="374C81"/>
                </a:solidFill>
                <a:latin typeface="Century Gothic"/>
                <a:cs typeface="Century Gothic"/>
              </a:rPr>
              <a:t>e</a:t>
            </a:r>
            <a:r>
              <a:rPr sz="1802" spc="8" dirty="0">
                <a:solidFill>
                  <a:srgbClr val="374C81"/>
                </a:solidFill>
                <a:latin typeface="Century Gothic"/>
                <a:cs typeface="Century Gothic"/>
              </a:rPr>
              <a:t>v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e</a:t>
            </a:r>
            <a:r>
              <a:rPr sz="1802" spc="-23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them</a:t>
            </a:r>
            <a:r>
              <a:rPr sz="1802" spc="-11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1802" dirty="0">
                <a:solidFill>
                  <a:srgbClr val="374C81"/>
                </a:solidFill>
                <a:latin typeface="Century Gothic"/>
                <a:cs typeface="Century Gothic"/>
              </a:rPr>
              <a:t>or not.</a:t>
            </a:r>
            <a:endParaRPr sz="1802">
              <a:latin typeface="Century Gothic"/>
              <a:cs typeface="Century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48187" y="854569"/>
            <a:ext cx="3088173" cy="3698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351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4294967295"/>
          </p:nvPr>
        </p:nvSpPr>
        <p:spPr>
          <a:xfrm>
            <a:off x="203114" y="5775431"/>
            <a:ext cx="471511" cy="167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35"/>
            <a:r>
              <a:rPr sz="1051" spc="-4" dirty="0">
                <a:solidFill>
                  <a:srgbClr val="FFFFFF"/>
                </a:solidFill>
                <a:latin typeface="Century Gothic"/>
                <a:cs typeface="Century Gothic"/>
              </a:rPr>
              <a:t>Cred</a:t>
            </a:r>
            <a:r>
              <a:rPr sz="1051" spc="11" dirty="0">
                <a:solidFill>
                  <a:srgbClr val="FFFFFF"/>
                </a:solidFill>
                <a:latin typeface="Century Gothic"/>
                <a:cs typeface="Century Gothic"/>
              </a:rPr>
              <a:t>i</a:t>
            </a:r>
            <a:r>
              <a:rPr sz="1051" spc="-8" dirty="0">
                <a:solidFill>
                  <a:srgbClr val="FFFFFF"/>
                </a:solidFill>
                <a:latin typeface="Century Gothic"/>
                <a:cs typeface="Century Gothic"/>
              </a:rPr>
              <a:t>t</a:t>
            </a:r>
            <a:r>
              <a:rPr sz="1051" dirty="0">
                <a:solidFill>
                  <a:srgbClr val="FFFFFF"/>
                </a:solidFill>
                <a:latin typeface="Century Gothic"/>
                <a:cs typeface="Century Gothic"/>
              </a:rPr>
              <a:t>s</a:t>
            </a:r>
            <a:endParaRPr sz="1051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4200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58655" y="987303"/>
            <a:ext cx="4184882" cy="90009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35">
              <a:lnSpc>
                <a:spcPts val="7088"/>
              </a:lnSpc>
            </a:pPr>
            <a:r>
              <a:rPr sz="6006" b="1" i="1" spc="-4" dirty="0">
                <a:solidFill>
                  <a:srgbClr val="8B6A94"/>
                </a:solidFill>
                <a:latin typeface="Century Gothic"/>
                <a:cs typeface="Century Gothic"/>
              </a:rPr>
              <a:t>W</a:t>
            </a:r>
            <a:r>
              <a:rPr sz="6006" b="1" i="1" dirty="0">
                <a:solidFill>
                  <a:srgbClr val="8B6A94"/>
                </a:solidFill>
                <a:latin typeface="Century Gothic"/>
                <a:cs typeface="Century Gothic"/>
              </a:rPr>
              <a:t>hy</a:t>
            </a:r>
            <a:r>
              <a:rPr sz="6006" b="1" i="1" spc="-8" dirty="0">
                <a:solidFill>
                  <a:srgbClr val="8B6A94"/>
                </a:solidFill>
                <a:latin typeface="Century Gothic"/>
                <a:cs typeface="Century Gothic"/>
              </a:rPr>
              <a:t> </a:t>
            </a:r>
            <a:r>
              <a:rPr sz="6006" b="1" i="1" dirty="0">
                <a:solidFill>
                  <a:srgbClr val="8B6A94"/>
                </a:solidFill>
                <a:latin typeface="Century Gothic"/>
                <a:cs typeface="Century Gothic"/>
              </a:rPr>
              <a:t>Read?</a:t>
            </a:r>
            <a:endParaRPr sz="6006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3027" y="2029661"/>
            <a:ext cx="3428285" cy="3608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35">
              <a:lnSpc>
                <a:spcPts val="2837"/>
              </a:lnSpc>
            </a:pPr>
            <a:r>
              <a:rPr sz="2403" b="1" dirty="0">
                <a:solidFill>
                  <a:srgbClr val="68506F"/>
                </a:solidFill>
                <a:latin typeface="Century Gothic"/>
                <a:cs typeface="Century Gothic"/>
              </a:rPr>
              <a:t>So,</a:t>
            </a:r>
            <a:r>
              <a:rPr sz="2403" b="1" spc="-4" dirty="0">
                <a:solidFill>
                  <a:srgbClr val="68506F"/>
                </a:solidFill>
                <a:latin typeface="Century Gothic"/>
                <a:cs typeface="Century Gothic"/>
              </a:rPr>
              <a:t> Th</a:t>
            </a:r>
            <a:r>
              <a:rPr sz="2403" b="1" dirty="0">
                <a:solidFill>
                  <a:srgbClr val="68506F"/>
                </a:solidFill>
                <a:latin typeface="Century Gothic"/>
                <a:cs typeface="Century Gothic"/>
              </a:rPr>
              <a:t>e</a:t>
            </a:r>
            <a:r>
              <a:rPr sz="2403" b="1" spc="-8" dirty="0">
                <a:solidFill>
                  <a:srgbClr val="68506F"/>
                </a:solidFill>
                <a:latin typeface="Century Gothic"/>
                <a:cs typeface="Century Gothic"/>
              </a:rPr>
              <a:t>r</a:t>
            </a:r>
            <a:r>
              <a:rPr sz="2403" b="1" dirty="0">
                <a:solidFill>
                  <a:srgbClr val="68506F"/>
                </a:solidFill>
                <a:latin typeface="Century Gothic"/>
                <a:cs typeface="Century Gothic"/>
              </a:rPr>
              <a:t>e</a:t>
            </a:r>
            <a:r>
              <a:rPr sz="2403" b="1" spc="11" dirty="0">
                <a:solidFill>
                  <a:srgbClr val="68506F"/>
                </a:solidFill>
                <a:latin typeface="Century Gothic"/>
                <a:cs typeface="Century Gothic"/>
              </a:rPr>
              <a:t> </a:t>
            </a:r>
            <a:r>
              <a:rPr sz="2403" b="1" spc="4" dirty="0">
                <a:solidFill>
                  <a:srgbClr val="68506F"/>
                </a:solidFill>
                <a:latin typeface="Century Gothic"/>
                <a:cs typeface="Century Gothic"/>
              </a:rPr>
              <a:t>Y</a:t>
            </a:r>
            <a:r>
              <a:rPr sz="2403" b="1" dirty="0">
                <a:solidFill>
                  <a:srgbClr val="68506F"/>
                </a:solidFill>
                <a:latin typeface="Century Gothic"/>
                <a:cs typeface="Century Gothic"/>
              </a:rPr>
              <a:t>ou </a:t>
            </a:r>
            <a:r>
              <a:rPr sz="2403" b="1" spc="4" dirty="0">
                <a:solidFill>
                  <a:srgbClr val="68506F"/>
                </a:solidFill>
                <a:latin typeface="Century Gothic"/>
                <a:cs typeface="Century Gothic"/>
              </a:rPr>
              <a:t>H</a:t>
            </a:r>
            <a:r>
              <a:rPr sz="2403" b="1" spc="-4" dirty="0">
                <a:solidFill>
                  <a:srgbClr val="68506F"/>
                </a:solidFill>
                <a:latin typeface="Century Gothic"/>
                <a:cs typeface="Century Gothic"/>
              </a:rPr>
              <a:t>a</a:t>
            </a:r>
            <a:r>
              <a:rPr sz="2403" b="1" spc="4" dirty="0">
                <a:solidFill>
                  <a:srgbClr val="68506F"/>
                </a:solidFill>
                <a:latin typeface="Century Gothic"/>
                <a:cs typeface="Century Gothic"/>
              </a:rPr>
              <a:t>v</a:t>
            </a:r>
            <a:r>
              <a:rPr sz="2403" b="1" dirty="0">
                <a:solidFill>
                  <a:srgbClr val="68506F"/>
                </a:solidFill>
                <a:latin typeface="Century Gothic"/>
                <a:cs typeface="Century Gothic"/>
              </a:rPr>
              <a:t>e</a:t>
            </a:r>
            <a:r>
              <a:rPr sz="2403" b="1" spc="-15" dirty="0">
                <a:solidFill>
                  <a:srgbClr val="68506F"/>
                </a:solidFill>
                <a:latin typeface="Century Gothic"/>
                <a:cs typeface="Century Gothic"/>
              </a:rPr>
              <a:t> </a:t>
            </a:r>
            <a:r>
              <a:rPr sz="2403" b="1" dirty="0">
                <a:solidFill>
                  <a:srgbClr val="68506F"/>
                </a:solidFill>
                <a:latin typeface="Century Gothic"/>
                <a:cs typeface="Century Gothic"/>
              </a:rPr>
              <a:t>It…</a:t>
            </a:r>
            <a:endParaRPr sz="2403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0235" y="2540734"/>
            <a:ext cx="3622321" cy="7689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77" algn="ctr"/>
            <a:r>
              <a:rPr sz="3003" b="1" spc="-19" dirty="0">
                <a:solidFill>
                  <a:srgbClr val="293961"/>
                </a:solidFill>
                <a:latin typeface="Century Gothic"/>
                <a:cs typeface="Century Gothic"/>
              </a:rPr>
              <a:t>Curr</a:t>
            </a:r>
            <a:r>
              <a:rPr sz="3003" b="1" spc="-26" dirty="0">
                <a:solidFill>
                  <a:srgbClr val="293961"/>
                </a:solidFill>
                <a:latin typeface="Century Gothic"/>
                <a:cs typeface="Century Gothic"/>
              </a:rPr>
              <a:t>e</a:t>
            </a:r>
            <a:r>
              <a:rPr sz="3003" b="1" spc="-15" dirty="0">
                <a:solidFill>
                  <a:srgbClr val="293961"/>
                </a:solidFill>
                <a:latin typeface="Century Gothic"/>
                <a:cs typeface="Century Gothic"/>
              </a:rPr>
              <a:t>nt</a:t>
            </a:r>
            <a:endParaRPr sz="3003">
              <a:latin typeface="Century Gothic"/>
              <a:cs typeface="Century Gothic"/>
            </a:endParaRPr>
          </a:p>
          <a:p>
            <a:pPr algn="ctr">
              <a:lnSpc>
                <a:spcPts val="2406"/>
              </a:lnSpc>
            </a:pPr>
            <a:r>
              <a:rPr sz="2102" spc="-8" dirty="0">
                <a:solidFill>
                  <a:srgbClr val="293961"/>
                </a:solidFill>
                <a:latin typeface="Century Gothic"/>
                <a:cs typeface="Century Gothic"/>
              </a:rPr>
              <a:t>It’s</a:t>
            </a:r>
            <a:r>
              <a:rPr sz="2102" spc="8" dirty="0">
                <a:solidFill>
                  <a:srgbClr val="293961"/>
                </a:solidFill>
                <a:latin typeface="Century Gothic"/>
                <a:cs typeface="Century Gothic"/>
              </a:rPr>
              <a:t> </a:t>
            </a:r>
            <a:r>
              <a:rPr sz="2102" spc="-8" dirty="0">
                <a:solidFill>
                  <a:srgbClr val="293961"/>
                </a:solidFill>
                <a:latin typeface="Century Gothic"/>
                <a:cs typeface="Century Gothic"/>
              </a:rPr>
              <a:t>t</a:t>
            </a:r>
            <a:r>
              <a:rPr sz="2102" spc="-19" dirty="0">
                <a:solidFill>
                  <a:srgbClr val="293961"/>
                </a:solidFill>
                <a:latin typeface="Century Gothic"/>
                <a:cs typeface="Century Gothic"/>
              </a:rPr>
              <a:t>h</a:t>
            </a:r>
            <a:r>
              <a:rPr sz="2102" spc="-15" dirty="0">
                <a:solidFill>
                  <a:srgbClr val="293961"/>
                </a:solidFill>
                <a:latin typeface="Century Gothic"/>
                <a:cs typeface="Century Gothic"/>
              </a:rPr>
              <a:t>e</a:t>
            </a:r>
            <a:r>
              <a:rPr sz="2102" spc="8" dirty="0">
                <a:solidFill>
                  <a:srgbClr val="293961"/>
                </a:solidFill>
                <a:latin typeface="Century Gothic"/>
                <a:cs typeface="Century Gothic"/>
              </a:rPr>
              <a:t> </a:t>
            </a:r>
            <a:r>
              <a:rPr sz="2102" spc="-19" dirty="0">
                <a:solidFill>
                  <a:srgbClr val="293961"/>
                </a:solidFill>
                <a:latin typeface="Century Gothic"/>
                <a:cs typeface="Century Gothic"/>
              </a:rPr>
              <a:t>m</a:t>
            </a:r>
            <a:r>
              <a:rPr sz="2102" spc="-15" dirty="0">
                <a:solidFill>
                  <a:srgbClr val="293961"/>
                </a:solidFill>
                <a:latin typeface="Century Gothic"/>
                <a:cs typeface="Century Gothic"/>
              </a:rPr>
              <a:t>os</a:t>
            </a:r>
            <a:r>
              <a:rPr sz="2102" spc="-8" dirty="0">
                <a:solidFill>
                  <a:srgbClr val="293961"/>
                </a:solidFill>
                <a:latin typeface="Century Gothic"/>
                <a:cs typeface="Century Gothic"/>
              </a:rPr>
              <a:t>t</a:t>
            </a:r>
            <a:r>
              <a:rPr sz="2102" spc="11" dirty="0">
                <a:solidFill>
                  <a:srgbClr val="293961"/>
                </a:solidFill>
                <a:latin typeface="Century Gothic"/>
                <a:cs typeface="Century Gothic"/>
              </a:rPr>
              <a:t> </a:t>
            </a:r>
            <a:r>
              <a:rPr sz="2102" spc="-15" dirty="0">
                <a:solidFill>
                  <a:srgbClr val="293961"/>
                </a:solidFill>
                <a:latin typeface="Century Gothic"/>
                <a:cs typeface="Century Gothic"/>
              </a:rPr>
              <a:t>up</a:t>
            </a:r>
            <a:r>
              <a:rPr sz="2102" spc="-8" dirty="0">
                <a:solidFill>
                  <a:srgbClr val="293961"/>
                </a:solidFill>
                <a:latin typeface="Century Gothic"/>
                <a:cs typeface="Century Gothic"/>
              </a:rPr>
              <a:t> </a:t>
            </a:r>
            <a:r>
              <a:rPr sz="2102" spc="-11" dirty="0">
                <a:solidFill>
                  <a:srgbClr val="293961"/>
                </a:solidFill>
                <a:latin typeface="Century Gothic"/>
                <a:cs typeface="Century Gothic"/>
              </a:rPr>
              <a:t>to</a:t>
            </a:r>
            <a:r>
              <a:rPr sz="2102" spc="4" dirty="0">
                <a:solidFill>
                  <a:srgbClr val="293961"/>
                </a:solidFill>
                <a:latin typeface="Century Gothic"/>
                <a:cs typeface="Century Gothic"/>
              </a:rPr>
              <a:t> </a:t>
            </a:r>
            <a:r>
              <a:rPr sz="2102" spc="-15" dirty="0">
                <a:solidFill>
                  <a:srgbClr val="293961"/>
                </a:solidFill>
                <a:latin typeface="Century Gothic"/>
                <a:cs typeface="Century Gothic"/>
              </a:rPr>
              <a:t>d</a:t>
            </a:r>
            <a:r>
              <a:rPr sz="2102" spc="-19" dirty="0">
                <a:solidFill>
                  <a:srgbClr val="293961"/>
                </a:solidFill>
                <a:latin typeface="Century Gothic"/>
                <a:cs typeface="Century Gothic"/>
              </a:rPr>
              <a:t>a</a:t>
            </a:r>
            <a:r>
              <a:rPr sz="2102" spc="-11" dirty="0">
                <a:solidFill>
                  <a:srgbClr val="293961"/>
                </a:solidFill>
                <a:latin typeface="Century Gothic"/>
                <a:cs typeface="Century Gothic"/>
              </a:rPr>
              <a:t>te</a:t>
            </a:r>
            <a:r>
              <a:rPr sz="2102" spc="8" dirty="0">
                <a:solidFill>
                  <a:srgbClr val="293961"/>
                </a:solidFill>
                <a:latin typeface="Century Gothic"/>
                <a:cs typeface="Century Gothic"/>
              </a:rPr>
              <a:t> </a:t>
            </a:r>
            <a:r>
              <a:rPr sz="2102" spc="-15" dirty="0">
                <a:solidFill>
                  <a:srgbClr val="293961"/>
                </a:solidFill>
                <a:latin typeface="Century Gothic"/>
                <a:cs typeface="Century Gothic"/>
              </a:rPr>
              <a:t>s</a:t>
            </a:r>
            <a:r>
              <a:rPr sz="2102" spc="-11" dirty="0">
                <a:solidFill>
                  <a:srgbClr val="293961"/>
                </a:solidFill>
                <a:latin typeface="Century Gothic"/>
                <a:cs typeface="Century Gothic"/>
              </a:rPr>
              <a:t>tuf</a:t>
            </a:r>
            <a:r>
              <a:rPr sz="2102" spc="-8" dirty="0">
                <a:solidFill>
                  <a:srgbClr val="293961"/>
                </a:solidFill>
                <a:latin typeface="Century Gothic"/>
                <a:cs typeface="Century Gothic"/>
              </a:rPr>
              <a:t>f</a:t>
            </a:r>
            <a:endParaRPr sz="2102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1197" y="3860369"/>
            <a:ext cx="3400157" cy="10731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430" algn="ctr"/>
            <a:r>
              <a:rPr sz="3003" b="1" spc="-23" dirty="0">
                <a:solidFill>
                  <a:srgbClr val="4A3729"/>
                </a:solidFill>
                <a:latin typeface="Century Gothic"/>
                <a:cs typeface="Century Gothic"/>
              </a:rPr>
              <a:t>R</a:t>
            </a:r>
            <a:r>
              <a:rPr sz="3003" b="1" spc="-26" dirty="0">
                <a:solidFill>
                  <a:srgbClr val="4A3729"/>
                </a:solidFill>
                <a:latin typeface="Century Gothic"/>
                <a:cs typeface="Century Gothic"/>
              </a:rPr>
              <a:t>e</a:t>
            </a:r>
            <a:r>
              <a:rPr sz="3003" b="1" spc="-15" dirty="0">
                <a:solidFill>
                  <a:srgbClr val="4A3729"/>
                </a:solidFill>
                <a:latin typeface="Century Gothic"/>
                <a:cs typeface="Century Gothic"/>
              </a:rPr>
              <a:t>pli</a:t>
            </a:r>
            <a:r>
              <a:rPr sz="3003" b="1" spc="-26" dirty="0">
                <a:solidFill>
                  <a:srgbClr val="4A3729"/>
                </a:solidFill>
                <a:latin typeface="Century Gothic"/>
                <a:cs typeface="Century Gothic"/>
              </a:rPr>
              <a:t>c</a:t>
            </a:r>
            <a:r>
              <a:rPr sz="3003" b="1" spc="-19" dirty="0">
                <a:solidFill>
                  <a:srgbClr val="4A3729"/>
                </a:solidFill>
                <a:latin typeface="Century Gothic"/>
                <a:cs typeface="Century Gothic"/>
              </a:rPr>
              <a:t>able</a:t>
            </a:r>
            <a:endParaRPr sz="3003">
              <a:latin typeface="Century Gothic"/>
              <a:cs typeface="Century Gothic"/>
            </a:endParaRPr>
          </a:p>
          <a:p>
            <a:pPr marL="9535" marR="9535" algn="ctr">
              <a:lnSpc>
                <a:spcPts val="2395"/>
              </a:lnSpc>
              <a:spcBef>
                <a:spcPts val="68"/>
              </a:spcBef>
            </a:pPr>
            <a:r>
              <a:rPr sz="2102" spc="-8" dirty="0">
                <a:solidFill>
                  <a:srgbClr val="4A3729"/>
                </a:solidFill>
                <a:latin typeface="Century Gothic"/>
                <a:cs typeface="Century Gothic"/>
              </a:rPr>
              <a:t>I</a:t>
            </a:r>
            <a:r>
              <a:rPr sz="2102" spc="4" dirty="0">
                <a:solidFill>
                  <a:srgbClr val="4A3729"/>
                </a:solidFill>
                <a:latin typeface="Century Gothic"/>
                <a:cs typeface="Century Gothic"/>
              </a:rPr>
              <a:t> </a:t>
            </a:r>
            <a:r>
              <a:rPr sz="2102" spc="-15" dirty="0">
                <a:solidFill>
                  <a:srgbClr val="4A3729"/>
                </a:solidFill>
                <a:latin typeface="Century Gothic"/>
                <a:cs typeface="Century Gothic"/>
              </a:rPr>
              <a:t>c</a:t>
            </a:r>
            <a:r>
              <a:rPr sz="2102" spc="-19" dirty="0">
                <a:solidFill>
                  <a:srgbClr val="4A3729"/>
                </a:solidFill>
                <a:latin typeface="Century Gothic"/>
                <a:cs typeface="Century Gothic"/>
              </a:rPr>
              <a:t>a</a:t>
            </a:r>
            <a:r>
              <a:rPr sz="2102" spc="-15" dirty="0">
                <a:solidFill>
                  <a:srgbClr val="4A3729"/>
                </a:solidFill>
                <a:latin typeface="Century Gothic"/>
                <a:cs typeface="Century Gothic"/>
              </a:rPr>
              <a:t>n </a:t>
            </a:r>
            <a:r>
              <a:rPr sz="2102" spc="-11" dirty="0">
                <a:solidFill>
                  <a:srgbClr val="4A3729"/>
                </a:solidFill>
                <a:latin typeface="Century Gothic"/>
                <a:cs typeface="Century Gothic"/>
              </a:rPr>
              <a:t>r</a:t>
            </a:r>
            <a:r>
              <a:rPr sz="2102" spc="-23" dirty="0">
                <a:solidFill>
                  <a:srgbClr val="4A3729"/>
                </a:solidFill>
                <a:latin typeface="Century Gothic"/>
                <a:cs typeface="Century Gothic"/>
              </a:rPr>
              <a:t>e</a:t>
            </a:r>
            <a:r>
              <a:rPr sz="2102" spc="-15" dirty="0">
                <a:solidFill>
                  <a:srgbClr val="4A3729"/>
                </a:solidFill>
                <a:latin typeface="Century Gothic"/>
                <a:cs typeface="Century Gothic"/>
              </a:rPr>
              <a:t>do</a:t>
            </a:r>
            <a:r>
              <a:rPr sz="2102" spc="4" dirty="0">
                <a:solidFill>
                  <a:srgbClr val="4A3729"/>
                </a:solidFill>
                <a:latin typeface="Century Gothic"/>
                <a:cs typeface="Century Gothic"/>
              </a:rPr>
              <a:t> </a:t>
            </a:r>
            <a:r>
              <a:rPr sz="2102" spc="-8" dirty="0">
                <a:solidFill>
                  <a:srgbClr val="4A3729"/>
                </a:solidFill>
                <a:latin typeface="Century Gothic"/>
                <a:cs typeface="Century Gothic"/>
              </a:rPr>
              <a:t>t</a:t>
            </a:r>
            <a:r>
              <a:rPr sz="2102" spc="-19" dirty="0">
                <a:solidFill>
                  <a:srgbClr val="4A3729"/>
                </a:solidFill>
                <a:latin typeface="Century Gothic"/>
                <a:cs typeface="Century Gothic"/>
              </a:rPr>
              <a:t>h</a:t>
            </a:r>
            <a:r>
              <a:rPr sz="2102" spc="-15" dirty="0">
                <a:solidFill>
                  <a:srgbClr val="4A3729"/>
                </a:solidFill>
                <a:latin typeface="Century Gothic"/>
                <a:cs typeface="Century Gothic"/>
              </a:rPr>
              <a:t>e</a:t>
            </a:r>
            <a:r>
              <a:rPr sz="2102" spc="15" dirty="0">
                <a:solidFill>
                  <a:srgbClr val="4A3729"/>
                </a:solidFill>
                <a:latin typeface="Century Gothic"/>
                <a:cs typeface="Century Gothic"/>
              </a:rPr>
              <a:t> </a:t>
            </a:r>
            <a:r>
              <a:rPr sz="2102" spc="-23" dirty="0">
                <a:solidFill>
                  <a:srgbClr val="4A3729"/>
                </a:solidFill>
                <a:latin typeface="Century Gothic"/>
                <a:cs typeface="Century Gothic"/>
              </a:rPr>
              <a:t>e</a:t>
            </a:r>
            <a:r>
              <a:rPr sz="2102" spc="-15" dirty="0">
                <a:solidFill>
                  <a:srgbClr val="4A3729"/>
                </a:solidFill>
                <a:latin typeface="Century Gothic"/>
                <a:cs typeface="Century Gothic"/>
              </a:rPr>
              <a:t>xp</a:t>
            </a:r>
            <a:r>
              <a:rPr sz="2102" spc="-23" dirty="0">
                <a:solidFill>
                  <a:srgbClr val="4A3729"/>
                </a:solidFill>
                <a:latin typeface="Century Gothic"/>
                <a:cs typeface="Century Gothic"/>
              </a:rPr>
              <a:t>e</a:t>
            </a:r>
            <a:r>
              <a:rPr sz="2102" spc="-11" dirty="0">
                <a:solidFill>
                  <a:srgbClr val="4A3729"/>
                </a:solidFill>
                <a:latin typeface="Century Gothic"/>
                <a:cs typeface="Century Gothic"/>
              </a:rPr>
              <a:t>r</a:t>
            </a:r>
            <a:r>
              <a:rPr sz="2102" spc="4" dirty="0">
                <a:solidFill>
                  <a:srgbClr val="4A3729"/>
                </a:solidFill>
                <a:latin typeface="Century Gothic"/>
                <a:cs typeface="Century Gothic"/>
              </a:rPr>
              <a:t>i</a:t>
            </a:r>
            <a:r>
              <a:rPr sz="2102" spc="-19" dirty="0">
                <a:solidFill>
                  <a:srgbClr val="4A3729"/>
                </a:solidFill>
                <a:latin typeface="Century Gothic"/>
                <a:cs typeface="Century Gothic"/>
              </a:rPr>
              <a:t>m</a:t>
            </a:r>
            <a:r>
              <a:rPr sz="2102" spc="-23" dirty="0">
                <a:solidFill>
                  <a:srgbClr val="4A3729"/>
                </a:solidFill>
                <a:latin typeface="Century Gothic"/>
                <a:cs typeface="Century Gothic"/>
              </a:rPr>
              <a:t>e</a:t>
            </a:r>
            <a:r>
              <a:rPr sz="2102" spc="-19" dirty="0">
                <a:solidFill>
                  <a:srgbClr val="4A3729"/>
                </a:solidFill>
                <a:latin typeface="Century Gothic"/>
                <a:cs typeface="Century Gothic"/>
              </a:rPr>
              <a:t>n</a:t>
            </a:r>
            <a:r>
              <a:rPr sz="2102" spc="-8" dirty="0">
                <a:solidFill>
                  <a:srgbClr val="4A3729"/>
                </a:solidFill>
                <a:latin typeface="Century Gothic"/>
                <a:cs typeface="Century Gothic"/>
              </a:rPr>
              <a:t>t </a:t>
            </a:r>
            <a:r>
              <a:rPr sz="2102" spc="-19" dirty="0">
                <a:solidFill>
                  <a:srgbClr val="4A3729"/>
                </a:solidFill>
                <a:latin typeface="Century Gothic"/>
                <a:cs typeface="Century Gothic"/>
              </a:rPr>
              <a:t>m</a:t>
            </a:r>
            <a:r>
              <a:rPr sz="2102" spc="-11" dirty="0">
                <a:solidFill>
                  <a:srgbClr val="4A3729"/>
                </a:solidFill>
                <a:latin typeface="Century Gothic"/>
                <a:cs typeface="Century Gothic"/>
              </a:rPr>
              <a:t>y</a:t>
            </a:r>
            <a:r>
              <a:rPr sz="2102" spc="-19" dirty="0">
                <a:solidFill>
                  <a:srgbClr val="4A3729"/>
                </a:solidFill>
                <a:latin typeface="Century Gothic"/>
                <a:cs typeface="Century Gothic"/>
              </a:rPr>
              <a:t>se</a:t>
            </a:r>
            <a:r>
              <a:rPr sz="2102" spc="-8" dirty="0">
                <a:solidFill>
                  <a:srgbClr val="4A3729"/>
                </a:solidFill>
                <a:latin typeface="Century Gothic"/>
                <a:cs typeface="Century Gothic"/>
              </a:rPr>
              <a:t>lf</a:t>
            </a:r>
            <a:endParaRPr sz="2102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45006" y="2540734"/>
            <a:ext cx="3495506" cy="7689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sz="3003" b="1" spc="-30" dirty="0">
                <a:solidFill>
                  <a:srgbClr val="4386A4"/>
                </a:solidFill>
                <a:latin typeface="Century Gothic"/>
                <a:cs typeface="Century Gothic"/>
              </a:rPr>
              <a:t>H</a:t>
            </a:r>
            <a:r>
              <a:rPr sz="3003" b="1" spc="-19" dirty="0">
                <a:solidFill>
                  <a:srgbClr val="4386A4"/>
                </a:solidFill>
                <a:latin typeface="Century Gothic"/>
                <a:cs typeface="Century Gothic"/>
              </a:rPr>
              <a:t>as</a:t>
            </a:r>
            <a:r>
              <a:rPr sz="3003" b="1" spc="8" dirty="0">
                <a:solidFill>
                  <a:srgbClr val="4386A4"/>
                </a:solidFill>
                <a:latin typeface="Century Gothic"/>
                <a:cs typeface="Century Gothic"/>
              </a:rPr>
              <a:t> </a:t>
            </a:r>
            <a:r>
              <a:rPr sz="3003" b="1" spc="-23" dirty="0">
                <a:solidFill>
                  <a:srgbClr val="4386A4"/>
                </a:solidFill>
                <a:latin typeface="Century Gothic"/>
                <a:cs typeface="Century Gothic"/>
              </a:rPr>
              <a:t>Raw</a:t>
            </a:r>
            <a:r>
              <a:rPr sz="3003" b="1" spc="8" dirty="0">
                <a:solidFill>
                  <a:srgbClr val="4386A4"/>
                </a:solidFill>
                <a:latin typeface="Century Gothic"/>
                <a:cs typeface="Century Gothic"/>
              </a:rPr>
              <a:t> </a:t>
            </a:r>
            <a:r>
              <a:rPr sz="3003" b="1" spc="-26" dirty="0">
                <a:solidFill>
                  <a:srgbClr val="4386A4"/>
                </a:solidFill>
                <a:latin typeface="Century Gothic"/>
                <a:cs typeface="Century Gothic"/>
              </a:rPr>
              <a:t>D</a:t>
            </a:r>
            <a:r>
              <a:rPr sz="3003" b="1" spc="-19" dirty="0">
                <a:solidFill>
                  <a:srgbClr val="4386A4"/>
                </a:solidFill>
                <a:latin typeface="Century Gothic"/>
                <a:cs typeface="Century Gothic"/>
              </a:rPr>
              <a:t>ata</a:t>
            </a:r>
            <a:endParaRPr sz="3003">
              <a:latin typeface="Century Gothic"/>
              <a:cs typeface="Century Gothic"/>
            </a:endParaRPr>
          </a:p>
          <a:p>
            <a:pPr algn="ctr">
              <a:lnSpc>
                <a:spcPts val="2406"/>
              </a:lnSpc>
            </a:pPr>
            <a:r>
              <a:rPr sz="2102" spc="-11" dirty="0">
                <a:solidFill>
                  <a:srgbClr val="4386A4"/>
                </a:solidFill>
                <a:latin typeface="Century Gothic"/>
                <a:cs typeface="Century Gothic"/>
              </a:rPr>
              <a:t>S</a:t>
            </a:r>
            <a:r>
              <a:rPr sz="2102" spc="-19" dirty="0">
                <a:solidFill>
                  <a:srgbClr val="4386A4"/>
                </a:solidFill>
                <a:latin typeface="Century Gothic"/>
                <a:cs typeface="Century Gothic"/>
              </a:rPr>
              <a:t>a</a:t>
            </a:r>
            <a:r>
              <a:rPr sz="2102" spc="-15" dirty="0">
                <a:solidFill>
                  <a:srgbClr val="4386A4"/>
                </a:solidFill>
                <a:latin typeface="Century Gothic"/>
                <a:cs typeface="Century Gothic"/>
              </a:rPr>
              <a:t>ve</a:t>
            </a:r>
            <a:r>
              <a:rPr sz="2102" spc="15" dirty="0">
                <a:solidFill>
                  <a:srgbClr val="4386A4"/>
                </a:solidFill>
                <a:latin typeface="Century Gothic"/>
                <a:cs typeface="Century Gothic"/>
              </a:rPr>
              <a:t> </a:t>
            </a:r>
            <a:r>
              <a:rPr sz="2102" spc="-8" dirty="0">
                <a:solidFill>
                  <a:srgbClr val="4386A4"/>
                </a:solidFill>
                <a:latin typeface="Century Gothic"/>
                <a:cs typeface="Century Gothic"/>
              </a:rPr>
              <a:t>t</a:t>
            </a:r>
            <a:r>
              <a:rPr sz="2102" spc="4" dirty="0">
                <a:solidFill>
                  <a:srgbClr val="4386A4"/>
                </a:solidFill>
                <a:latin typeface="Century Gothic"/>
                <a:cs typeface="Century Gothic"/>
              </a:rPr>
              <a:t>i</a:t>
            </a:r>
            <a:r>
              <a:rPr sz="2102" spc="-19" dirty="0">
                <a:solidFill>
                  <a:srgbClr val="4386A4"/>
                </a:solidFill>
                <a:latin typeface="Century Gothic"/>
                <a:cs typeface="Century Gothic"/>
              </a:rPr>
              <a:t>m</a:t>
            </a:r>
            <a:r>
              <a:rPr sz="2102" spc="-15" dirty="0">
                <a:solidFill>
                  <a:srgbClr val="4386A4"/>
                </a:solidFill>
                <a:latin typeface="Century Gothic"/>
                <a:cs typeface="Century Gothic"/>
              </a:rPr>
              <a:t>e</a:t>
            </a:r>
            <a:r>
              <a:rPr sz="2102" spc="-11" dirty="0">
                <a:solidFill>
                  <a:srgbClr val="4386A4"/>
                </a:solidFill>
                <a:latin typeface="Century Gothic"/>
                <a:cs typeface="Century Gothic"/>
              </a:rPr>
              <a:t> –</a:t>
            </a:r>
            <a:r>
              <a:rPr sz="2102" spc="8" dirty="0">
                <a:solidFill>
                  <a:srgbClr val="4386A4"/>
                </a:solidFill>
                <a:latin typeface="Century Gothic"/>
                <a:cs typeface="Century Gothic"/>
              </a:rPr>
              <a:t> </a:t>
            </a:r>
            <a:r>
              <a:rPr sz="2102" spc="-15" dirty="0">
                <a:solidFill>
                  <a:srgbClr val="4386A4"/>
                </a:solidFill>
                <a:latin typeface="Century Gothic"/>
                <a:cs typeface="Century Gothic"/>
              </a:rPr>
              <a:t>u</a:t>
            </a:r>
            <a:r>
              <a:rPr sz="2102" spc="-19" dirty="0">
                <a:solidFill>
                  <a:srgbClr val="4386A4"/>
                </a:solidFill>
                <a:latin typeface="Century Gothic"/>
                <a:cs typeface="Century Gothic"/>
              </a:rPr>
              <a:t>s</a:t>
            </a:r>
            <a:r>
              <a:rPr sz="2102" spc="-15" dirty="0">
                <a:solidFill>
                  <a:srgbClr val="4386A4"/>
                </a:solidFill>
                <a:latin typeface="Century Gothic"/>
                <a:cs typeface="Century Gothic"/>
              </a:rPr>
              <a:t>e</a:t>
            </a:r>
            <a:r>
              <a:rPr sz="2102" spc="8" dirty="0">
                <a:solidFill>
                  <a:srgbClr val="4386A4"/>
                </a:solidFill>
                <a:latin typeface="Century Gothic"/>
                <a:cs typeface="Century Gothic"/>
              </a:rPr>
              <a:t> </a:t>
            </a:r>
            <a:r>
              <a:rPr sz="2102" spc="-8" dirty="0">
                <a:solidFill>
                  <a:srgbClr val="4386A4"/>
                </a:solidFill>
                <a:latin typeface="Century Gothic"/>
                <a:cs typeface="Century Gothic"/>
              </a:rPr>
              <a:t>t</a:t>
            </a:r>
            <a:r>
              <a:rPr sz="2102" spc="-19" dirty="0">
                <a:solidFill>
                  <a:srgbClr val="4386A4"/>
                </a:solidFill>
                <a:latin typeface="Century Gothic"/>
                <a:cs typeface="Century Gothic"/>
              </a:rPr>
              <a:t>h</a:t>
            </a:r>
            <a:r>
              <a:rPr sz="2102" spc="-23" dirty="0">
                <a:solidFill>
                  <a:srgbClr val="4386A4"/>
                </a:solidFill>
                <a:latin typeface="Century Gothic"/>
                <a:cs typeface="Century Gothic"/>
              </a:rPr>
              <a:t>e</a:t>
            </a:r>
            <a:r>
              <a:rPr sz="2102" spc="4" dirty="0">
                <a:solidFill>
                  <a:srgbClr val="4386A4"/>
                </a:solidFill>
                <a:latin typeface="Century Gothic"/>
                <a:cs typeface="Century Gothic"/>
              </a:rPr>
              <a:t>i</a:t>
            </a:r>
            <a:r>
              <a:rPr sz="2102" spc="-8" dirty="0">
                <a:solidFill>
                  <a:srgbClr val="4386A4"/>
                </a:solidFill>
                <a:latin typeface="Century Gothic"/>
                <a:cs typeface="Century Gothic"/>
              </a:rPr>
              <a:t>r </a:t>
            </a:r>
            <a:r>
              <a:rPr sz="2102" spc="-11" dirty="0">
                <a:solidFill>
                  <a:srgbClr val="4386A4"/>
                </a:solidFill>
                <a:latin typeface="Century Gothic"/>
                <a:cs typeface="Century Gothic"/>
              </a:rPr>
              <a:t>r</a:t>
            </a:r>
            <a:r>
              <a:rPr sz="2102" spc="-19" dirty="0">
                <a:solidFill>
                  <a:srgbClr val="4386A4"/>
                </a:solidFill>
                <a:latin typeface="Century Gothic"/>
                <a:cs typeface="Century Gothic"/>
              </a:rPr>
              <a:t>es</a:t>
            </a:r>
            <a:r>
              <a:rPr sz="2102" spc="-11" dirty="0">
                <a:solidFill>
                  <a:srgbClr val="4386A4"/>
                </a:solidFill>
                <a:latin typeface="Century Gothic"/>
                <a:cs typeface="Century Gothic"/>
              </a:rPr>
              <a:t>ults</a:t>
            </a:r>
            <a:endParaRPr sz="2102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64481" y="3935886"/>
            <a:ext cx="3454983" cy="7689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77" algn="ctr"/>
            <a:r>
              <a:rPr sz="3003" b="1" spc="-23" dirty="0">
                <a:solidFill>
                  <a:srgbClr val="3B4172"/>
                </a:solidFill>
                <a:latin typeface="Century Gothic"/>
                <a:cs typeface="Century Gothic"/>
              </a:rPr>
              <a:t>S</a:t>
            </a:r>
            <a:r>
              <a:rPr sz="3003" b="1" spc="-19" dirty="0">
                <a:solidFill>
                  <a:srgbClr val="3B4172"/>
                </a:solidFill>
                <a:latin typeface="Century Gothic"/>
                <a:cs typeface="Century Gothic"/>
              </a:rPr>
              <a:t>ho</a:t>
            </a:r>
            <a:r>
              <a:rPr sz="3003" b="1" spc="-30" dirty="0">
                <a:solidFill>
                  <a:srgbClr val="3B4172"/>
                </a:solidFill>
                <a:latin typeface="Century Gothic"/>
                <a:cs typeface="Century Gothic"/>
              </a:rPr>
              <a:t>w</a:t>
            </a:r>
            <a:r>
              <a:rPr sz="3003" b="1" spc="-15" dirty="0">
                <a:solidFill>
                  <a:srgbClr val="3B4172"/>
                </a:solidFill>
                <a:latin typeface="Century Gothic"/>
                <a:cs typeface="Century Gothic"/>
              </a:rPr>
              <a:t>s</a:t>
            </a:r>
            <a:r>
              <a:rPr sz="3003" b="1" spc="19" dirty="0">
                <a:solidFill>
                  <a:srgbClr val="3B4172"/>
                </a:solidFill>
                <a:latin typeface="Century Gothic"/>
                <a:cs typeface="Century Gothic"/>
              </a:rPr>
              <a:t> </a:t>
            </a:r>
            <a:r>
              <a:rPr sz="3003" b="1" spc="-11" dirty="0">
                <a:solidFill>
                  <a:srgbClr val="3B4172"/>
                </a:solidFill>
                <a:latin typeface="Century Gothic"/>
                <a:cs typeface="Century Gothic"/>
              </a:rPr>
              <a:t>L</a:t>
            </a:r>
            <a:r>
              <a:rPr sz="3003" b="1" spc="-19" dirty="0">
                <a:solidFill>
                  <a:srgbClr val="3B4172"/>
                </a:solidFill>
                <a:latin typeface="Century Gothic"/>
                <a:cs typeface="Century Gothic"/>
              </a:rPr>
              <a:t>ogic</a:t>
            </a:r>
            <a:endParaRPr sz="3003">
              <a:latin typeface="Century Gothic"/>
              <a:cs typeface="Century Gothic"/>
            </a:endParaRPr>
          </a:p>
          <a:p>
            <a:pPr algn="ctr">
              <a:lnSpc>
                <a:spcPts val="2406"/>
              </a:lnSpc>
            </a:pPr>
            <a:r>
              <a:rPr sz="2102" spc="-23" dirty="0">
                <a:solidFill>
                  <a:srgbClr val="3B4172"/>
                </a:solidFill>
                <a:latin typeface="Century Gothic"/>
                <a:cs typeface="Century Gothic"/>
              </a:rPr>
              <a:t>D</a:t>
            </a:r>
            <a:r>
              <a:rPr sz="2102" spc="-15" dirty="0">
                <a:solidFill>
                  <a:srgbClr val="3B4172"/>
                </a:solidFill>
                <a:latin typeface="Century Gothic"/>
                <a:cs typeface="Century Gothic"/>
              </a:rPr>
              <a:t>o</a:t>
            </a:r>
            <a:r>
              <a:rPr sz="2102" spc="15" dirty="0">
                <a:solidFill>
                  <a:srgbClr val="3B4172"/>
                </a:solidFill>
                <a:latin typeface="Century Gothic"/>
                <a:cs typeface="Century Gothic"/>
              </a:rPr>
              <a:t> </a:t>
            </a:r>
            <a:r>
              <a:rPr sz="2102" spc="-15" dirty="0">
                <a:solidFill>
                  <a:srgbClr val="3B4172"/>
                </a:solidFill>
                <a:latin typeface="Century Gothic"/>
                <a:cs typeface="Century Gothic"/>
              </a:rPr>
              <a:t>you</a:t>
            </a:r>
            <a:r>
              <a:rPr sz="2102" spc="-4" dirty="0">
                <a:solidFill>
                  <a:srgbClr val="3B4172"/>
                </a:solidFill>
                <a:latin typeface="Century Gothic"/>
                <a:cs typeface="Century Gothic"/>
              </a:rPr>
              <a:t> </a:t>
            </a:r>
            <a:r>
              <a:rPr sz="2102" spc="-15" dirty="0">
                <a:solidFill>
                  <a:srgbClr val="3B4172"/>
                </a:solidFill>
                <a:latin typeface="Century Gothic"/>
                <a:cs typeface="Century Gothic"/>
              </a:rPr>
              <a:t>b</a:t>
            </a:r>
            <a:r>
              <a:rPr sz="2102" spc="-23" dirty="0">
                <a:solidFill>
                  <a:srgbClr val="3B4172"/>
                </a:solidFill>
                <a:latin typeface="Century Gothic"/>
                <a:cs typeface="Century Gothic"/>
              </a:rPr>
              <a:t>e</a:t>
            </a:r>
            <a:r>
              <a:rPr sz="2102" spc="-4" dirty="0">
                <a:solidFill>
                  <a:srgbClr val="3B4172"/>
                </a:solidFill>
                <a:latin typeface="Century Gothic"/>
                <a:cs typeface="Century Gothic"/>
              </a:rPr>
              <a:t>l</a:t>
            </a:r>
            <a:r>
              <a:rPr sz="2102" spc="4" dirty="0">
                <a:solidFill>
                  <a:srgbClr val="3B4172"/>
                </a:solidFill>
                <a:latin typeface="Century Gothic"/>
                <a:cs typeface="Century Gothic"/>
              </a:rPr>
              <a:t>i</a:t>
            </a:r>
            <a:r>
              <a:rPr sz="2102" spc="-23" dirty="0">
                <a:solidFill>
                  <a:srgbClr val="3B4172"/>
                </a:solidFill>
                <a:latin typeface="Century Gothic"/>
                <a:cs typeface="Century Gothic"/>
              </a:rPr>
              <a:t>e</a:t>
            </a:r>
            <a:r>
              <a:rPr sz="2102" spc="-15" dirty="0">
                <a:solidFill>
                  <a:srgbClr val="3B4172"/>
                </a:solidFill>
                <a:latin typeface="Century Gothic"/>
                <a:cs typeface="Century Gothic"/>
              </a:rPr>
              <a:t>ve</a:t>
            </a:r>
            <a:r>
              <a:rPr sz="2102" spc="15" dirty="0">
                <a:solidFill>
                  <a:srgbClr val="3B4172"/>
                </a:solidFill>
                <a:latin typeface="Century Gothic"/>
                <a:cs typeface="Century Gothic"/>
              </a:rPr>
              <a:t> </a:t>
            </a:r>
            <a:r>
              <a:rPr sz="2102" spc="4" dirty="0">
                <a:solidFill>
                  <a:srgbClr val="3B4172"/>
                </a:solidFill>
                <a:latin typeface="Century Gothic"/>
                <a:cs typeface="Century Gothic"/>
              </a:rPr>
              <a:t>i</a:t>
            </a:r>
            <a:r>
              <a:rPr sz="2102" spc="-15" dirty="0">
                <a:solidFill>
                  <a:srgbClr val="3B4172"/>
                </a:solidFill>
                <a:latin typeface="Century Gothic"/>
                <a:cs typeface="Century Gothic"/>
              </a:rPr>
              <a:t>t…</a:t>
            </a:r>
            <a:r>
              <a:rPr sz="2102" spc="-8" dirty="0">
                <a:solidFill>
                  <a:srgbClr val="3B4172"/>
                </a:solidFill>
                <a:latin typeface="Century Gothic"/>
                <a:cs typeface="Century Gothic"/>
              </a:rPr>
              <a:t> </a:t>
            </a:r>
            <a:r>
              <a:rPr sz="2102" spc="-11" dirty="0">
                <a:solidFill>
                  <a:srgbClr val="3B4172"/>
                </a:solidFill>
                <a:latin typeface="Century Gothic"/>
                <a:cs typeface="Century Gothic"/>
              </a:rPr>
              <a:t>or </a:t>
            </a:r>
            <a:r>
              <a:rPr sz="2102" spc="-19" dirty="0">
                <a:solidFill>
                  <a:srgbClr val="3B4172"/>
                </a:solidFill>
                <a:latin typeface="Century Gothic"/>
                <a:cs typeface="Century Gothic"/>
              </a:rPr>
              <a:t>n</a:t>
            </a:r>
            <a:r>
              <a:rPr sz="2102" spc="-11" dirty="0">
                <a:solidFill>
                  <a:srgbClr val="3B4172"/>
                </a:solidFill>
                <a:latin typeface="Century Gothic"/>
                <a:cs typeface="Century Gothic"/>
              </a:rPr>
              <a:t>ot?</a:t>
            </a:r>
            <a:endParaRPr sz="2102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2385" y="5231103"/>
            <a:ext cx="6725464" cy="4152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35">
              <a:tabLst>
                <a:tab pos="523957" algn="l"/>
                <a:tab pos="1148987" algn="l"/>
                <a:tab pos="2617878" algn="l"/>
                <a:tab pos="3036948" algn="l"/>
                <a:tab pos="4004767" algn="l"/>
              </a:tabLst>
            </a:pPr>
            <a:r>
              <a:rPr sz="2703" b="1" dirty="0">
                <a:solidFill>
                  <a:srgbClr val="45354A"/>
                </a:solidFill>
                <a:latin typeface="Century Gothic"/>
                <a:cs typeface="Century Gothic"/>
              </a:rPr>
              <a:t>All	the	Reasons	to	Read	Scientific</a:t>
            </a:r>
            <a:r>
              <a:rPr sz="2703" b="1" spc="-11" dirty="0">
                <a:solidFill>
                  <a:srgbClr val="45354A"/>
                </a:solidFill>
                <a:latin typeface="Century Gothic"/>
                <a:cs typeface="Century Gothic"/>
              </a:rPr>
              <a:t> </a:t>
            </a:r>
            <a:r>
              <a:rPr sz="2703" b="1" dirty="0">
                <a:solidFill>
                  <a:srgbClr val="45354A"/>
                </a:solidFill>
                <a:latin typeface="Century Gothic"/>
                <a:cs typeface="Century Gothic"/>
              </a:rPr>
              <a:t>Papers</a:t>
            </a:r>
            <a:endParaRPr sz="2703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4833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7B7F81-87F0-4C8F-9211-0805B5793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6206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CN" altLang="en-US" sz="3200" dirty="0">
                <a:solidFill>
                  <a:schemeClr val="tx1"/>
                </a:solidFill>
                <a:latin typeface="+mn-ea"/>
                <a:ea typeface="+mn-ea"/>
              </a:rPr>
              <a:t>微软公司前执行副总裁沈向洋博士分享对科研论文阅读、撰写的宝贵经验</a:t>
            </a:r>
            <a:br>
              <a:rPr lang="en-US" altLang="zh-CN" sz="3200" dirty="0">
                <a:latin typeface="+mn-ea"/>
                <a:ea typeface="+mn-ea"/>
              </a:rPr>
            </a:br>
            <a:r>
              <a:rPr lang="en-US" altLang="zh-CN" sz="2200" dirty="0">
                <a:latin typeface="+mn-lt"/>
                <a:ea typeface="+mn-ea"/>
                <a:hlinkClick r:id="rId2"/>
              </a:rPr>
              <a:t>https://mp.weixin.qq.com/s/GRY5tbRa3Oa-mD8PA4P2Xg</a:t>
            </a:r>
            <a:r>
              <a:rPr lang="en-US" altLang="zh-CN" sz="2200" dirty="0">
                <a:latin typeface="+mn-lt"/>
                <a:ea typeface="+mn-ea"/>
              </a:rPr>
              <a:t> </a:t>
            </a:r>
            <a:endParaRPr lang="zh-CN" altLang="en-US" sz="2200" dirty="0">
              <a:latin typeface="+mn-lt"/>
              <a:ea typeface="+mn-ea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4BBAD89-4F6A-4D73-BAFB-0522F6737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96" y="2204864"/>
            <a:ext cx="9129196" cy="3276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019E51-297C-4D11-93FB-088499408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032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C86A7-BFCB-4E02-8395-9E559085E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+mn-lt"/>
                <a:hlinkClick r:id="rId2"/>
              </a:rPr>
              <a:t>http://www.cs.cmu.edu/~jrs/sins.html</a:t>
            </a:r>
            <a:endParaRPr lang="zh-CN" altLang="en-US" sz="3200" dirty="0">
              <a:latin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606DF4-9FD3-4321-B176-E7FB8CEDA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17CDD9D-4820-4F8F-8727-69C3EF82C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9" y="2132856"/>
            <a:ext cx="9084205" cy="3960439"/>
          </a:xfrm>
        </p:spPr>
      </p:pic>
    </p:spTree>
    <p:extLst>
      <p:ext uri="{BB962C8B-B14F-4D97-AF65-F5344CB8AC3E}">
        <p14:creationId xmlns:p14="http://schemas.microsoft.com/office/powerpoint/2010/main" val="870919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DCD277-0FC8-4D32-862F-7DB4E0404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797AFFC-5DAD-4332-99B8-256B4C2A0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704087"/>
            <a:ext cx="8944348" cy="488515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6CB667-BA39-46E1-9EAF-C62D25871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756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Difficulties in Reading Papers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Papers can be poorly written: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    —some scientists are poor writers &amp; others do not enjoy writing</a:t>
            </a:r>
            <a:r>
              <a:rPr lang="zh-CN" altLang="zh-CN" dirty="0"/>
              <a:t>，</a:t>
            </a:r>
            <a:r>
              <a:rPr lang="en-US" altLang="zh-CN" dirty="0"/>
              <a:t>author can be so familiar with the material that he/she cannot see it from the point of view of a reader not familiar with the topic</a:t>
            </a:r>
            <a:endParaRPr lang="zh-CN" altLang="zh-CN" dirty="0"/>
          </a:p>
          <a:p>
            <a:r>
              <a:rPr lang="en-US" altLang="zh-CN" dirty="0"/>
              <a:t>Bad writing has consequences for the reader: 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    —logical connections are often left out - instead of saying why an experiment was done, or what ideas were being tested the experiment is simply described papers often are cluttered with Jargon, authors often do not provide a clear road-map through the paper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680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48788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The reader cannot easily understand what the experiment was: 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         the descriptions are not well-written and it is ambiguous What was done 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    —authors refer back to previous papers these refer in turn to previous papers in a long chain it is unclear which methods were used in this experiment </a:t>
            </a:r>
            <a:endParaRPr lang="zh-CN" altLang="zh-CN" dirty="0"/>
          </a:p>
          <a:p>
            <a:r>
              <a:rPr lang="en-US" altLang="zh-CN" dirty="0"/>
              <a:t>Authors are uncritical about their experiments 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    —if they firmly believe in a particular model, they may not be open-minded about other possibilities these may not be tested experimentally, and may go unmentioned in the discussion 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    —authors do not clearly distinguish between fact and speculation especially in the Discussion/Conclusions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814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sociology of science: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    —many authors are ambitious and wish to publish in trendy journals; they overstate the importance of their findings or put a speculation into the title In a way that makes it sound like a well-established finding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sz="2000" dirty="0"/>
              <a:t>   </a:t>
            </a:r>
          </a:p>
          <a:p>
            <a:pPr marL="0" indent="0">
              <a:buNone/>
            </a:pPr>
            <a:r>
              <a:rPr lang="en-US" altLang="zh-CN" sz="2000" dirty="0"/>
              <a:t>       How to read a scientific paper John W. Little &amp; Roy Parker-University of Arizona           </a:t>
            </a:r>
            <a:r>
              <a:rPr lang="en-US" altLang="zh-CN" sz="2000" dirty="0">
                <a:hlinkClick r:id="rId2"/>
              </a:rPr>
              <a:t>www.biochem.arizona.edu/classes/bioc568/papers.htm</a:t>
            </a:r>
            <a:r>
              <a:rPr lang="en-US" altLang="zh-CN" sz="2000" dirty="0"/>
              <a:t>   (accessed 05 November 2013 </a:t>
            </a:r>
            <a:r>
              <a:rPr lang="zh-CN" altLang="zh-CN" sz="2000" dirty="0"/>
              <a:t>）</a:t>
            </a:r>
          </a:p>
          <a:p>
            <a:pPr marL="0" indent="0">
              <a:buNone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605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256763-8194-40EF-98E5-0F40E1124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9F357EB-1D7B-4E67-BC43-FE57D07BA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492896"/>
            <a:ext cx="8744716" cy="309184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0F0A86-547F-47BB-83A6-15881B90C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279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86251-A9B1-494E-B3BC-C37E8AB4B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59855"/>
            <a:ext cx="8229600" cy="1143000"/>
          </a:xfrm>
        </p:spPr>
        <p:txBody>
          <a:bodyPr/>
          <a:lstStyle/>
          <a:p>
            <a:r>
              <a:rPr lang="zh-CN" altLang="en-US" dirty="0"/>
              <a:t>写和读中间隔着香农定律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23D121-C1EB-43ED-AEAD-958B99B23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E309A0D9-1E89-40E2-AFD1-79278D443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" y="1847088"/>
            <a:ext cx="8808132" cy="4509262"/>
          </a:xfrm>
        </p:spPr>
      </p:pic>
    </p:spTree>
    <p:extLst>
      <p:ext uri="{BB962C8B-B14F-4D97-AF65-F5344CB8AC3E}">
        <p14:creationId xmlns:p14="http://schemas.microsoft.com/office/powerpoint/2010/main" val="2957411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/>
              <a:t>What </a:t>
            </a:r>
            <a:r>
              <a:rPr lang="en-US" altLang="zh-CN" sz="4000" dirty="0"/>
              <a:t>we plan to achieve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1)identify suitable Specialist journals for your research</a:t>
            </a:r>
          </a:p>
          <a:p>
            <a:pPr marL="0" indent="0">
              <a:buNone/>
            </a:pPr>
            <a:r>
              <a:rPr lang="en-US" altLang="zh-CN" dirty="0"/>
              <a:t>2)analyze and apply generic structures and linguistic features in research writing</a:t>
            </a:r>
          </a:p>
          <a:p>
            <a:pPr marL="0" indent="0">
              <a:buNone/>
            </a:pPr>
            <a:r>
              <a:rPr lang="en-US" altLang="zh-CN" dirty="0"/>
              <a:t>3)exercise critical judgement in relation to your own and others’ work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966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DD663-0764-42CE-8330-0F84FF75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WeChat_20200602112409">
            <a:hlinkClick r:id="" action="ppaction://media"/>
            <a:extLst>
              <a:ext uri="{FF2B5EF4-FFF2-40B4-BE49-F238E27FC236}">
                <a16:creationId xmlns:a16="http://schemas.microsoft.com/office/drawing/2014/main" id="{65EF329A-5E30-471C-96A7-AC85D925F9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328" y="142115"/>
            <a:ext cx="5113784" cy="6392229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3604EB-C24E-4842-AB2B-745F2B10F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49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44D82E-F94F-430B-A453-88DD70A3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99F5E56-2588-4222-8F07-952021F34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7" y="2060848"/>
            <a:ext cx="8818645" cy="409306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300A6D-897C-44C3-85D1-3648D208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58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Types of papers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Review articles: </a:t>
            </a:r>
            <a:r>
              <a:rPr lang="en-US" altLang="zh-CN" dirty="0"/>
              <a:t>overview, state of the art, literature review</a:t>
            </a:r>
          </a:p>
          <a:p>
            <a:r>
              <a:rPr lang="en-US" altLang="zh-CN" dirty="0">
                <a:solidFill>
                  <a:schemeClr val="accent1"/>
                </a:solidFill>
              </a:rPr>
              <a:t>Theory pieces: </a:t>
            </a:r>
            <a:r>
              <a:rPr lang="en-US" altLang="zh-CN" dirty="0"/>
              <a:t>logical argumentation, general to specific</a:t>
            </a:r>
          </a:p>
          <a:p>
            <a:r>
              <a:rPr lang="en-US" altLang="zh-CN" dirty="0">
                <a:solidFill>
                  <a:schemeClr val="accent1"/>
                </a:solidFill>
              </a:rPr>
              <a:t>Short communications: </a:t>
            </a:r>
            <a:r>
              <a:rPr lang="en-US" altLang="zh-CN" dirty="0"/>
              <a:t>research findings, technical solutions, ‘forum’ pieces, ripostes</a:t>
            </a:r>
          </a:p>
          <a:p>
            <a:r>
              <a:rPr lang="en-US" altLang="zh-CN" dirty="0">
                <a:solidFill>
                  <a:schemeClr val="accent1"/>
                </a:solidFill>
              </a:rPr>
              <a:t>Empirical studies: </a:t>
            </a:r>
            <a:r>
              <a:rPr lang="en-US" altLang="zh-CN" dirty="0"/>
              <a:t>experimental, data-driven</a:t>
            </a:r>
          </a:p>
          <a:p>
            <a:r>
              <a:rPr lang="en-US" altLang="zh-CN" dirty="0"/>
              <a:t>Pictorial essay-teaching article with images</a:t>
            </a:r>
          </a:p>
          <a:p>
            <a:r>
              <a:rPr lang="en-US" altLang="zh-CN" dirty="0"/>
              <a:t>Commentary-short article with author’s personal opinions</a:t>
            </a:r>
          </a:p>
          <a:p>
            <a:r>
              <a:rPr lang="en-US" altLang="zh-CN" dirty="0"/>
              <a:t>Editorial-often short review or critique of original articles</a:t>
            </a:r>
          </a:p>
          <a:p>
            <a:r>
              <a:rPr lang="en-US" altLang="zh-CN" dirty="0"/>
              <a:t>Letter to the Editor-short &amp; on subject of interest to readers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Constanti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Constanti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256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Structure of “standard</a:t>
            </a:r>
            <a:r>
              <a:rPr lang="en-US" altLang="zh-CN"/>
              <a:t>” RAs </a:t>
            </a:r>
            <a:r>
              <a:rPr lang="en-US" altLang="zh-CN" dirty="0"/>
              <a:t>Or</a:t>
            </a:r>
            <a:br>
              <a:rPr lang="en-US" altLang="zh-CN" dirty="0"/>
            </a:br>
            <a:r>
              <a:rPr lang="en-US" altLang="zh-CN" dirty="0"/>
              <a:t>      the </a:t>
            </a:r>
            <a:r>
              <a:rPr lang="en-US" altLang="zh-CN" b="1" dirty="0"/>
              <a:t>IMRAD</a:t>
            </a:r>
            <a:r>
              <a:rPr lang="en-US" altLang="zh-CN" dirty="0"/>
              <a:t> Format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Introduction: </a:t>
            </a:r>
            <a:r>
              <a:rPr lang="en-US" altLang="zh-CN" dirty="0"/>
              <a:t>What was the question?</a:t>
            </a:r>
          </a:p>
          <a:p>
            <a:pPr marL="0" indent="0">
              <a:buNone/>
            </a:pPr>
            <a:r>
              <a:rPr lang="en-US" altLang="zh-CN" dirty="0"/>
              <a:t>                provides a rationale for the study</a:t>
            </a:r>
          </a:p>
          <a:p>
            <a:r>
              <a:rPr lang="en-US" altLang="zh-CN" dirty="0">
                <a:solidFill>
                  <a:schemeClr val="accent1"/>
                </a:solidFill>
              </a:rPr>
              <a:t>Methods: </a:t>
            </a:r>
            <a:r>
              <a:rPr lang="en-US" altLang="zh-CN" dirty="0"/>
              <a:t>How did the researcher(s) try to answer it</a:t>
            </a:r>
            <a:r>
              <a:rPr lang="zh-CN" altLang="en-US" dirty="0"/>
              <a:t>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Describes methods of data collection and analysis, materials, procedures</a:t>
            </a:r>
          </a:p>
          <a:p>
            <a:r>
              <a:rPr lang="en-US" altLang="zh-CN" dirty="0">
                <a:solidFill>
                  <a:schemeClr val="accent1"/>
                </a:solidFill>
              </a:rPr>
              <a:t>Results: </a:t>
            </a:r>
            <a:r>
              <a:rPr lang="en-US" altLang="zh-CN" dirty="0"/>
              <a:t>What did the researchers find?</a:t>
            </a:r>
          </a:p>
          <a:p>
            <a:pPr marL="0" indent="0">
              <a:buNone/>
            </a:pPr>
            <a:r>
              <a:rPr lang="en-US" altLang="zh-CN" dirty="0"/>
              <a:t>Reports findings(with visual/ graphic representations) with some commentary</a:t>
            </a:r>
          </a:p>
          <a:p>
            <a:r>
              <a:rPr lang="en-US" altLang="zh-CN" dirty="0"/>
              <a:t>And </a:t>
            </a:r>
          </a:p>
          <a:p>
            <a:r>
              <a:rPr lang="en-US" altLang="zh-CN" dirty="0">
                <a:solidFill>
                  <a:schemeClr val="accent1"/>
                </a:solidFill>
              </a:rPr>
              <a:t>Discussion: </a:t>
            </a:r>
            <a:r>
              <a:rPr lang="en-US" altLang="zh-CN" dirty="0"/>
              <a:t>What do the results mean?</a:t>
            </a:r>
          </a:p>
          <a:p>
            <a:pPr marL="0" indent="0">
              <a:buNone/>
            </a:pPr>
            <a:r>
              <a:rPr lang="en-US" altLang="zh-CN" dirty="0"/>
              <a:t>Interprets and makes sense of findings, and discusses  relevance to other research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Constanti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Constanti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6139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/>
          <p:cNvSpPr>
            <a:spLocks noChangeArrowheads="1"/>
          </p:cNvSpPr>
          <p:nvPr/>
        </p:nvSpPr>
        <p:spPr bwMode="auto">
          <a:xfrm>
            <a:off x="3376613" y="304800"/>
            <a:ext cx="1828800" cy="9906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5763 w 21600"/>
              <a:gd name="T13" fmla="*/ 5763 h 21600"/>
              <a:gd name="T14" fmla="*/ 15837 w 21600"/>
              <a:gd name="T15" fmla="*/ 158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7926" y="21600"/>
                </a:lnTo>
                <a:lnTo>
                  <a:pt x="13674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4010025" y="1828800"/>
            <a:ext cx="492125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4010025" y="3657600"/>
            <a:ext cx="492125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 rot="10800000">
            <a:off x="3376613" y="5410200"/>
            <a:ext cx="1828800" cy="9906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5763 w 21600"/>
              <a:gd name="T13" fmla="*/ 5763 h 21600"/>
              <a:gd name="T14" fmla="*/ 15837 w 21600"/>
              <a:gd name="T15" fmla="*/ 158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7926" y="21600"/>
                </a:lnTo>
                <a:lnTo>
                  <a:pt x="13674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2294" name="Line 6"/>
          <p:cNvSpPr>
            <a:spLocks noChangeShapeType="1"/>
          </p:cNvSpPr>
          <p:nvPr/>
        </p:nvSpPr>
        <p:spPr bwMode="auto">
          <a:xfrm>
            <a:off x="4291013" y="1447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2295" name="Line 7"/>
          <p:cNvSpPr>
            <a:spLocks noChangeShapeType="1"/>
          </p:cNvSpPr>
          <p:nvPr/>
        </p:nvSpPr>
        <p:spPr bwMode="auto">
          <a:xfrm>
            <a:off x="4291013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>
            <a:off x="4291013" y="5029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5838825" y="457200"/>
            <a:ext cx="98425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Arial" charset="0"/>
              </a:rPr>
              <a:t>General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Aria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Arial" charset="0"/>
              </a:rPr>
              <a:t>Specific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Arial" charset="0"/>
            </a:endParaRPr>
          </a:p>
        </p:txBody>
      </p:sp>
      <p:sp>
        <p:nvSpPr>
          <p:cNvPr id="12298" name="Line 10"/>
          <p:cNvSpPr>
            <a:spLocks noChangeShapeType="1"/>
          </p:cNvSpPr>
          <p:nvPr/>
        </p:nvSpPr>
        <p:spPr bwMode="auto">
          <a:xfrm>
            <a:off x="6259513" y="83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1195388" y="685800"/>
            <a:ext cx="16176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Arial" charset="0"/>
              </a:rPr>
              <a:t>Introduction (I)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Arial" charset="0"/>
            </a:endParaRPr>
          </a:p>
        </p:txBody>
      </p:sp>
      <p:sp>
        <p:nvSpPr>
          <p:cNvPr id="12300" name="Text Box 12"/>
          <p:cNvSpPr txBox="1">
            <a:spLocks noChangeArrowheads="1"/>
          </p:cNvSpPr>
          <p:nvPr/>
        </p:nvSpPr>
        <p:spPr bwMode="auto">
          <a:xfrm>
            <a:off x="1336675" y="2286000"/>
            <a:ext cx="16176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Arial" charset="0"/>
              </a:rPr>
              <a:t>Methods and Materials (M)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Arial" charset="0"/>
            </a:endParaRPr>
          </a:p>
        </p:txBody>
      </p:sp>
      <p:sp>
        <p:nvSpPr>
          <p:cNvPr id="12301" name="Text Box 13"/>
          <p:cNvSpPr txBox="1">
            <a:spLocks noChangeArrowheads="1"/>
          </p:cNvSpPr>
          <p:nvPr/>
        </p:nvSpPr>
        <p:spPr bwMode="auto">
          <a:xfrm>
            <a:off x="1336675" y="4038600"/>
            <a:ext cx="16176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Arial" charset="0"/>
              </a:rPr>
              <a:t>Results (R)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Arial" charset="0"/>
            </a:endParaRPr>
          </a:p>
        </p:txBody>
      </p:sp>
      <p:sp>
        <p:nvSpPr>
          <p:cNvPr id="12302" name="Text Box 14"/>
          <p:cNvSpPr txBox="1">
            <a:spLocks noChangeArrowheads="1"/>
          </p:cNvSpPr>
          <p:nvPr/>
        </p:nvSpPr>
        <p:spPr bwMode="auto">
          <a:xfrm>
            <a:off x="1266825" y="5562600"/>
            <a:ext cx="16176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Arial" charset="0"/>
              </a:rPr>
              <a:t>Discussion (D)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Arial" charset="0"/>
            </a:endParaRPr>
          </a:p>
        </p:txBody>
      </p:sp>
      <p:sp>
        <p:nvSpPr>
          <p:cNvPr id="12303" name="Text Box 15"/>
          <p:cNvSpPr txBox="1">
            <a:spLocks noChangeArrowheads="1"/>
          </p:cNvSpPr>
          <p:nvPr/>
        </p:nvSpPr>
        <p:spPr bwMode="auto">
          <a:xfrm>
            <a:off x="5908675" y="5334000"/>
            <a:ext cx="98425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Arial" charset="0"/>
              </a:rPr>
              <a:t>Specific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Aria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Arial" charset="0"/>
              </a:rPr>
              <a:t>General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Arial" charset="0"/>
            </a:endParaRPr>
          </a:p>
        </p:txBody>
      </p:sp>
      <p:sp>
        <p:nvSpPr>
          <p:cNvPr id="12304" name="Line 16"/>
          <p:cNvSpPr>
            <a:spLocks noChangeShapeType="1"/>
          </p:cNvSpPr>
          <p:nvPr/>
        </p:nvSpPr>
        <p:spPr bwMode="auto">
          <a:xfrm>
            <a:off x="6330950" y="5715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8213B2-AA0A-448C-899F-CF98CF75AB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136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Organization of a Paper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Title</a:t>
            </a:r>
          </a:p>
          <a:p>
            <a:r>
              <a:rPr lang="en-US" altLang="zh-CN" dirty="0"/>
              <a:t>Abstract</a:t>
            </a:r>
          </a:p>
          <a:p>
            <a:r>
              <a:rPr lang="en-US" altLang="zh-CN" dirty="0"/>
              <a:t> Introduction</a:t>
            </a:r>
          </a:p>
          <a:p>
            <a:r>
              <a:rPr lang="en-US" altLang="zh-CN" dirty="0"/>
              <a:t> Methods</a:t>
            </a:r>
          </a:p>
          <a:p>
            <a:r>
              <a:rPr lang="en-US" altLang="zh-CN" dirty="0"/>
              <a:t> Results</a:t>
            </a:r>
          </a:p>
          <a:p>
            <a:r>
              <a:rPr lang="en-US" altLang="zh-CN" dirty="0"/>
              <a:t> Discussion/ Conclusions</a:t>
            </a:r>
          </a:p>
          <a:p>
            <a:r>
              <a:rPr lang="en-US" altLang="zh-CN" dirty="0"/>
              <a:t> Acknowledgements</a:t>
            </a:r>
          </a:p>
          <a:p>
            <a:r>
              <a:rPr lang="en-US" altLang="zh-CN" dirty="0"/>
              <a:t> References</a:t>
            </a:r>
          </a:p>
          <a:p>
            <a:pPr marL="0" indent="0">
              <a:buNone/>
            </a:pPr>
            <a:r>
              <a:rPr lang="en-US" altLang="zh-CN" dirty="0"/>
              <a:t>  Note: most scientific journals follow the format of the Structured Abstract. Occasionally, the Result and Discussion are combined-when the date need extensive discussion to allow the reader to follow the train of logic of the research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Constanti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Constanti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819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764704"/>
            <a:ext cx="8229600" cy="570391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000" b="1" dirty="0"/>
              <a:t>Title</a:t>
            </a:r>
            <a:r>
              <a:rPr lang="en-US" altLang="zh-CN" dirty="0"/>
              <a:t>-describes paper's content clearly using</a:t>
            </a:r>
          </a:p>
          <a:p>
            <a:pPr marL="0" indent="0">
              <a:buNone/>
            </a:pPr>
            <a:r>
              <a:rPr lang="en-US" altLang="zh-CN" dirty="0"/>
              <a:t>   keywords (for databases and search engines)</a:t>
            </a:r>
          </a:p>
          <a:p>
            <a:r>
              <a:rPr lang="en-US" altLang="zh-CN" sz="3000" b="1"/>
              <a:t>Abstract</a:t>
            </a:r>
            <a:r>
              <a:rPr lang="en-US" altLang="zh-CN"/>
              <a:t>-a summary (~ </a:t>
            </a:r>
            <a:r>
              <a:rPr lang="en-US" altLang="zh-CN" dirty="0"/>
              <a:t>150-200 words) of the</a:t>
            </a:r>
          </a:p>
          <a:p>
            <a:pPr marL="0" indent="0">
              <a:buNone/>
            </a:pPr>
            <a:r>
              <a:rPr lang="en-US" altLang="zh-CN" dirty="0"/>
              <a:t>   problem, the method, the results and the</a:t>
            </a:r>
          </a:p>
          <a:p>
            <a:pPr marL="0" indent="0">
              <a:buNone/>
            </a:pPr>
            <a:r>
              <a:rPr lang="en-US" altLang="zh-CN" dirty="0"/>
              <a:t>   conclusions; the reader can decide whether or</a:t>
            </a:r>
          </a:p>
          <a:p>
            <a:pPr marL="0" indent="0">
              <a:buNone/>
            </a:pPr>
            <a:r>
              <a:rPr lang="en-US" altLang="zh-CN" dirty="0"/>
              <a:t>   not to read the whole article</a:t>
            </a:r>
          </a:p>
          <a:p>
            <a:r>
              <a:rPr lang="en-US" altLang="zh-CN" sz="3000" b="1" dirty="0"/>
              <a:t>Introduction</a:t>
            </a:r>
            <a:r>
              <a:rPr lang="en-US" altLang="zh-CN" dirty="0"/>
              <a:t>-clearly states the problem being</a:t>
            </a:r>
          </a:p>
          <a:p>
            <a:pPr marL="0" indent="0">
              <a:buNone/>
            </a:pPr>
            <a:r>
              <a:rPr lang="en-US" altLang="zh-CN" dirty="0"/>
              <a:t>    investigated &amp; reasons for the research;</a:t>
            </a:r>
          </a:p>
          <a:p>
            <a:pPr marL="0" indent="0">
              <a:buNone/>
            </a:pPr>
            <a:r>
              <a:rPr lang="en-US" altLang="zh-CN" dirty="0"/>
              <a:t>    summarizes relevant research to provide context;</a:t>
            </a:r>
          </a:p>
          <a:p>
            <a:pPr marL="0" indent="0">
              <a:buNone/>
            </a:pPr>
            <a:r>
              <a:rPr lang="en-US" altLang="zh-CN" dirty="0"/>
              <a:t>    identifies the questions being answered; briefly</a:t>
            </a:r>
          </a:p>
          <a:p>
            <a:pPr marL="0" indent="0">
              <a:buNone/>
            </a:pPr>
            <a:r>
              <a:rPr lang="en-US" altLang="zh-CN" dirty="0"/>
              <a:t>    describes the experiment, hypothesis(</a:t>
            </a:r>
            <a:r>
              <a:rPr lang="en-US" altLang="zh-CN" dirty="0" err="1"/>
              <a:t>es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</a:p>
          <a:p>
            <a:pPr marL="0" indent="0">
              <a:buNone/>
            </a:pPr>
            <a:r>
              <a:rPr lang="en-US" altLang="zh-CN" dirty="0"/>
              <a:t>    research question(s) &amp; general experimental</a:t>
            </a:r>
          </a:p>
          <a:p>
            <a:pPr marL="0" indent="0">
              <a:buNone/>
            </a:pPr>
            <a:r>
              <a:rPr lang="en-US" altLang="zh-CN" dirty="0"/>
              <a:t>    design or method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Constanti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Constanti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9812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48788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000" b="1" dirty="0"/>
              <a:t>Methods</a:t>
            </a:r>
            <a:r>
              <a:rPr lang="en-US" altLang="zh-CN" dirty="0"/>
              <a:t>-provides the reader enough details</a:t>
            </a:r>
          </a:p>
          <a:p>
            <a:pPr marL="0" indent="0">
              <a:buNone/>
            </a:pPr>
            <a:r>
              <a:rPr lang="en-US" altLang="zh-CN" dirty="0"/>
              <a:t>    so they can understand and replicate the</a:t>
            </a:r>
          </a:p>
          <a:p>
            <a:pPr marL="0" indent="0">
              <a:buNone/>
            </a:pPr>
            <a:r>
              <a:rPr lang="en-US" altLang="zh-CN" dirty="0"/>
              <a:t>    research; explains how the problem was</a:t>
            </a:r>
          </a:p>
          <a:p>
            <a:pPr marL="0" indent="0">
              <a:buNone/>
            </a:pPr>
            <a:r>
              <a:rPr lang="en-US" altLang="zh-CN" dirty="0"/>
              <a:t>    studied; identifies the procedures followed;</a:t>
            </a:r>
          </a:p>
          <a:p>
            <a:pPr marL="0" indent="0">
              <a:buNone/>
            </a:pPr>
            <a:r>
              <a:rPr lang="en-US" altLang="zh-CN" dirty="0"/>
              <a:t>    explains new methodology in detail ; includes the</a:t>
            </a:r>
          </a:p>
          <a:p>
            <a:pPr marL="0" indent="0">
              <a:buNone/>
            </a:pPr>
            <a:r>
              <a:rPr lang="en-US" altLang="zh-CN" dirty="0"/>
              <a:t>    frequency of observations, what types of data</a:t>
            </a:r>
          </a:p>
          <a:p>
            <a:pPr marL="0" indent="0">
              <a:buNone/>
            </a:pPr>
            <a:r>
              <a:rPr lang="en-US" altLang="zh-CN" dirty="0"/>
              <a:t>    were recorded, etc.</a:t>
            </a:r>
          </a:p>
          <a:p>
            <a:r>
              <a:rPr lang="en-US" altLang="zh-CN" sz="3000" b="1" dirty="0"/>
              <a:t>Results</a:t>
            </a:r>
            <a:r>
              <a:rPr lang="en-US" altLang="zh-CN" dirty="0"/>
              <a:t>-presents the findings, and explains</a:t>
            </a:r>
          </a:p>
          <a:p>
            <a:pPr marL="0" indent="0">
              <a:buNone/>
            </a:pPr>
            <a:r>
              <a:rPr lang="en-US" altLang="zh-CN" dirty="0"/>
              <a:t>    what was found; shows how the new results are</a:t>
            </a:r>
          </a:p>
          <a:p>
            <a:pPr marL="0" indent="0">
              <a:buNone/>
            </a:pPr>
            <a:r>
              <a:rPr lang="en-US" altLang="zh-CN" dirty="0"/>
              <a:t>    contributing to the body of scientific knowledge;</a:t>
            </a:r>
          </a:p>
          <a:p>
            <a:pPr marL="0" indent="0">
              <a:buNone/>
            </a:pPr>
            <a:r>
              <a:rPr lang="en-US" altLang="zh-CN" dirty="0"/>
              <a:t>    follows a logical sequence based on the tables</a:t>
            </a:r>
          </a:p>
          <a:p>
            <a:pPr marL="0" indent="0">
              <a:buNone/>
            </a:pPr>
            <a:r>
              <a:rPr lang="en-US" altLang="zh-CN" dirty="0"/>
              <a:t>    and figures presenting the findings to answer the</a:t>
            </a:r>
          </a:p>
          <a:p>
            <a:pPr marL="0" indent="0">
              <a:buNone/>
            </a:pPr>
            <a:r>
              <a:rPr lang="en-US" altLang="zh-CN" dirty="0"/>
              <a:t>    question or hypothesis(es)</a:t>
            </a:r>
          </a:p>
          <a:p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Constanti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Constanti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7006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487888"/>
          </a:xfrm>
        </p:spPr>
        <p:txBody>
          <a:bodyPr>
            <a:normAutofit lnSpcReduction="10000"/>
          </a:bodyPr>
          <a:lstStyle/>
          <a:p>
            <a:r>
              <a:rPr lang="en-US" altLang="zh-CN" sz="2800" b="1" dirty="0"/>
              <a:t>Discussion/Conclusions</a:t>
            </a:r>
            <a:r>
              <a:rPr lang="en-US" altLang="zh-CN" dirty="0"/>
              <a:t>-describes what the</a:t>
            </a:r>
          </a:p>
          <a:p>
            <a:pPr marL="0" indent="0">
              <a:buNone/>
            </a:pPr>
            <a:r>
              <a:rPr lang="en-US" altLang="zh-CN" dirty="0"/>
              <a:t>    results mean regarding what was already known</a:t>
            </a:r>
          </a:p>
          <a:p>
            <a:pPr marL="0" indent="0">
              <a:buNone/>
            </a:pPr>
            <a:r>
              <a:rPr lang="en-US" altLang="zh-CN" dirty="0"/>
              <a:t>    about the subject; indicates how the results</a:t>
            </a:r>
          </a:p>
          <a:p>
            <a:pPr marL="0" indent="0">
              <a:buNone/>
            </a:pPr>
            <a:r>
              <a:rPr lang="en-US" altLang="zh-CN" dirty="0"/>
              <a:t>    relate to expectations and to the literature</a:t>
            </a:r>
          </a:p>
          <a:p>
            <a:pPr marL="0" indent="0">
              <a:buNone/>
            </a:pPr>
            <a:r>
              <a:rPr lang="en-US" altLang="zh-CN" dirty="0"/>
              <a:t>    previously cited; explains how the research has</a:t>
            </a:r>
          </a:p>
          <a:p>
            <a:pPr marL="0" indent="0">
              <a:buNone/>
            </a:pPr>
            <a:r>
              <a:rPr lang="en-US" altLang="zh-CN" dirty="0"/>
              <a:t>    moved the body of scientific knowledge forward;</a:t>
            </a:r>
          </a:p>
          <a:p>
            <a:pPr marL="0" indent="0">
              <a:buNone/>
            </a:pPr>
            <a:r>
              <a:rPr lang="en-US" altLang="zh-CN" dirty="0"/>
              <a:t>    outlines the next steps for further study</a:t>
            </a:r>
          </a:p>
          <a:p>
            <a:r>
              <a:rPr lang="en-US" altLang="zh-CN" sz="2800" b="1" dirty="0"/>
              <a:t>Acknowledgements</a:t>
            </a:r>
            <a:r>
              <a:rPr lang="zh-CN" altLang="en-US" dirty="0"/>
              <a:t>一</a:t>
            </a:r>
            <a:r>
              <a:rPr lang="en-US" altLang="zh-CN" dirty="0"/>
              <a:t>recognize various</a:t>
            </a:r>
          </a:p>
          <a:p>
            <a:pPr marL="0" indent="0">
              <a:buNone/>
            </a:pPr>
            <a:r>
              <a:rPr lang="en-US" altLang="zh-CN" dirty="0"/>
              <a:t>    contributions of other workers</a:t>
            </a:r>
          </a:p>
          <a:p>
            <a:r>
              <a:rPr lang="en-US" altLang="zh-CN" sz="2800" b="1" dirty="0"/>
              <a:t>References</a:t>
            </a:r>
            <a:r>
              <a:rPr lang="zh-CN" altLang="en-US" dirty="0"/>
              <a:t>一</a:t>
            </a:r>
            <a:r>
              <a:rPr lang="en-US" altLang="zh-CN" dirty="0"/>
              <a:t>the sources of previously</a:t>
            </a:r>
          </a:p>
          <a:p>
            <a:pPr marL="0" indent="0">
              <a:buNone/>
            </a:pPr>
            <a:r>
              <a:rPr lang="en-US" altLang="zh-CN" dirty="0"/>
              <a:t>    published work; includes information not from</a:t>
            </a:r>
          </a:p>
          <a:p>
            <a:pPr marL="0" indent="0">
              <a:buNone/>
            </a:pPr>
            <a:r>
              <a:rPr lang="en-US" altLang="zh-CN" dirty="0"/>
              <a:t>    the experiment and not ‘common knowledge’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Constanti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Constanti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9171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5671" y="1288988"/>
            <a:ext cx="3904078" cy="242044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44458">
              <a:lnSpc>
                <a:spcPts val="4599"/>
              </a:lnSpc>
              <a:tabLst>
                <a:tab pos="2071514" algn="l"/>
              </a:tabLst>
            </a:pPr>
            <a:r>
              <a:rPr sz="4054" b="1" i="1" dirty="0">
                <a:solidFill>
                  <a:srgbClr val="8B6A94"/>
                </a:solidFill>
                <a:latin typeface="Century Gothic"/>
                <a:cs typeface="Century Gothic"/>
              </a:rPr>
              <a:t>How</a:t>
            </a:r>
            <a:r>
              <a:rPr sz="4054" b="1" i="1" spc="8" dirty="0">
                <a:solidFill>
                  <a:srgbClr val="8B6A94"/>
                </a:solidFill>
                <a:latin typeface="Century Gothic"/>
                <a:cs typeface="Century Gothic"/>
              </a:rPr>
              <a:t> </a:t>
            </a:r>
            <a:r>
              <a:rPr sz="4054" b="1" i="1" dirty="0">
                <a:solidFill>
                  <a:srgbClr val="8B6A94"/>
                </a:solidFill>
                <a:latin typeface="Century Gothic"/>
                <a:cs typeface="Century Gothic"/>
              </a:rPr>
              <a:t>To	Read…</a:t>
            </a:r>
            <a:endParaRPr sz="4054">
              <a:latin typeface="Century Gothic"/>
              <a:cs typeface="Century Gothic"/>
            </a:endParaRPr>
          </a:p>
          <a:p>
            <a:pPr marL="9535">
              <a:lnSpc>
                <a:spcPts val="14460"/>
              </a:lnSpc>
            </a:pPr>
            <a:r>
              <a:rPr sz="12463" b="1" spc="-75" dirty="0">
                <a:solidFill>
                  <a:srgbClr val="FF0000"/>
                </a:solidFill>
                <a:latin typeface="Century Gothic"/>
                <a:cs typeface="Century Gothic"/>
              </a:rPr>
              <a:t>STOP</a:t>
            </a:r>
            <a:endParaRPr sz="12463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0840" y="3845399"/>
            <a:ext cx="3656170" cy="31560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35">
              <a:lnSpc>
                <a:spcPts val="2485"/>
              </a:lnSpc>
            </a:pPr>
            <a:r>
              <a:rPr sz="2102" b="1" spc="-19" dirty="0">
                <a:solidFill>
                  <a:srgbClr val="414E77"/>
                </a:solidFill>
                <a:latin typeface="Century Gothic"/>
                <a:cs typeface="Century Gothic"/>
              </a:rPr>
              <a:t>Do</a:t>
            </a:r>
            <a:r>
              <a:rPr sz="2102" b="1" spc="-15" dirty="0">
                <a:solidFill>
                  <a:srgbClr val="414E77"/>
                </a:solidFill>
                <a:latin typeface="Century Gothic"/>
                <a:cs typeface="Century Gothic"/>
              </a:rPr>
              <a:t>n</a:t>
            </a:r>
            <a:r>
              <a:rPr sz="2102" b="1" spc="-11" dirty="0">
                <a:solidFill>
                  <a:srgbClr val="414E77"/>
                </a:solidFill>
                <a:latin typeface="Century Gothic"/>
                <a:cs typeface="Century Gothic"/>
              </a:rPr>
              <a:t>’</a:t>
            </a:r>
            <a:r>
              <a:rPr sz="2102" b="1" spc="-8" dirty="0">
                <a:solidFill>
                  <a:srgbClr val="414E77"/>
                </a:solidFill>
                <a:latin typeface="Century Gothic"/>
                <a:cs typeface="Century Gothic"/>
              </a:rPr>
              <a:t>t</a:t>
            </a:r>
            <a:r>
              <a:rPr sz="2102" b="1" spc="4" dirty="0">
                <a:solidFill>
                  <a:srgbClr val="414E77"/>
                </a:solidFill>
                <a:latin typeface="Century Gothic"/>
                <a:cs typeface="Century Gothic"/>
              </a:rPr>
              <a:t> </a:t>
            </a:r>
            <a:r>
              <a:rPr sz="2102" b="1" spc="-19" dirty="0">
                <a:solidFill>
                  <a:srgbClr val="414E77"/>
                </a:solidFill>
                <a:latin typeface="Century Gothic"/>
                <a:cs typeface="Century Gothic"/>
              </a:rPr>
              <a:t>Re</a:t>
            </a:r>
            <a:r>
              <a:rPr sz="2102" b="1" spc="-15" dirty="0">
                <a:solidFill>
                  <a:srgbClr val="414E77"/>
                </a:solidFill>
                <a:latin typeface="Century Gothic"/>
                <a:cs typeface="Century Gothic"/>
              </a:rPr>
              <a:t>ad</a:t>
            </a:r>
            <a:r>
              <a:rPr sz="2102" b="1" spc="8" dirty="0">
                <a:solidFill>
                  <a:srgbClr val="414E77"/>
                </a:solidFill>
                <a:latin typeface="Century Gothic"/>
                <a:cs typeface="Century Gothic"/>
              </a:rPr>
              <a:t> </a:t>
            </a:r>
            <a:r>
              <a:rPr sz="2102" b="1" spc="-15" dirty="0">
                <a:solidFill>
                  <a:srgbClr val="414E77"/>
                </a:solidFill>
                <a:latin typeface="Century Gothic"/>
                <a:cs typeface="Century Gothic"/>
              </a:rPr>
              <a:t>S</a:t>
            </a:r>
            <a:r>
              <a:rPr sz="2102" b="1" spc="-8" dirty="0">
                <a:solidFill>
                  <a:srgbClr val="414E77"/>
                </a:solidFill>
                <a:latin typeface="Century Gothic"/>
                <a:cs typeface="Century Gothic"/>
              </a:rPr>
              <a:t>t</a:t>
            </a:r>
            <a:r>
              <a:rPr sz="2102" b="1" spc="-4" dirty="0">
                <a:solidFill>
                  <a:srgbClr val="414E77"/>
                </a:solidFill>
                <a:latin typeface="Century Gothic"/>
                <a:cs typeface="Century Gothic"/>
              </a:rPr>
              <a:t>r</a:t>
            </a:r>
            <a:r>
              <a:rPr sz="2102" b="1" spc="-11" dirty="0">
                <a:solidFill>
                  <a:srgbClr val="414E77"/>
                </a:solidFill>
                <a:latin typeface="Century Gothic"/>
                <a:cs typeface="Century Gothic"/>
              </a:rPr>
              <a:t>aight</a:t>
            </a:r>
            <a:r>
              <a:rPr sz="2102" b="1" spc="4" dirty="0">
                <a:solidFill>
                  <a:srgbClr val="414E77"/>
                </a:solidFill>
                <a:latin typeface="Century Gothic"/>
                <a:cs typeface="Century Gothic"/>
              </a:rPr>
              <a:t> </a:t>
            </a:r>
            <a:r>
              <a:rPr sz="2102" b="1" spc="-11" dirty="0">
                <a:solidFill>
                  <a:srgbClr val="414E77"/>
                </a:solidFill>
                <a:latin typeface="Century Gothic"/>
                <a:cs typeface="Century Gothic"/>
              </a:rPr>
              <a:t>Th</a:t>
            </a:r>
            <a:r>
              <a:rPr sz="2102" b="1" spc="-4" dirty="0">
                <a:solidFill>
                  <a:srgbClr val="414E77"/>
                </a:solidFill>
                <a:latin typeface="Century Gothic"/>
                <a:cs typeface="Century Gothic"/>
              </a:rPr>
              <a:t>r</a:t>
            </a:r>
            <a:r>
              <a:rPr sz="2102" b="1" spc="-19" dirty="0">
                <a:solidFill>
                  <a:srgbClr val="414E77"/>
                </a:solidFill>
                <a:latin typeface="Century Gothic"/>
                <a:cs typeface="Century Gothic"/>
              </a:rPr>
              <a:t>o</a:t>
            </a:r>
            <a:r>
              <a:rPr sz="2102" b="1" spc="-11" dirty="0">
                <a:solidFill>
                  <a:srgbClr val="414E77"/>
                </a:solidFill>
                <a:latin typeface="Century Gothic"/>
                <a:cs typeface="Century Gothic"/>
              </a:rPr>
              <a:t>ugh!</a:t>
            </a:r>
            <a:endParaRPr sz="2102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04664" y="5338966"/>
            <a:ext cx="3905985" cy="2803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35"/>
            <a:r>
              <a:rPr sz="1802" b="1" dirty="0">
                <a:solidFill>
                  <a:srgbClr val="374C81"/>
                </a:solidFill>
                <a:latin typeface="Century Gothic"/>
                <a:cs typeface="Century Gothic"/>
              </a:rPr>
              <a:t>It’s</a:t>
            </a:r>
            <a:r>
              <a:rPr sz="1802" b="1" spc="8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1802" b="1" dirty="0">
                <a:solidFill>
                  <a:srgbClr val="374C81"/>
                </a:solidFill>
                <a:latin typeface="Century Gothic"/>
                <a:cs typeface="Century Gothic"/>
              </a:rPr>
              <a:t>like</a:t>
            </a:r>
            <a:r>
              <a:rPr sz="1802" b="1" spc="-11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1802" b="1" dirty="0">
                <a:solidFill>
                  <a:srgbClr val="374C81"/>
                </a:solidFill>
                <a:latin typeface="Century Gothic"/>
                <a:cs typeface="Century Gothic"/>
              </a:rPr>
              <a:t>walking</a:t>
            </a:r>
            <a:r>
              <a:rPr sz="1802" b="1" spc="8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1802" b="1" dirty="0">
                <a:solidFill>
                  <a:srgbClr val="374C81"/>
                </a:solidFill>
                <a:latin typeface="Century Gothic"/>
                <a:cs typeface="Century Gothic"/>
              </a:rPr>
              <a:t>through quicksand!</a:t>
            </a:r>
            <a:endParaRPr sz="1802">
              <a:latin typeface="Century Gothic"/>
              <a:cs typeface="Century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10871" y="854569"/>
            <a:ext cx="3337607" cy="4351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351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4294967295"/>
          </p:nvPr>
        </p:nvSpPr>
        <p:spPr>
          <a:xfrm>
            <a:off x="203114" y="5775431"/>
            <a:ext cx="471511" cy="167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35"/>
            <a:r>
              <a:rPr sz="1051" spc="-4" dirty="0">
                <a:solidFill>
                  <a:srgbClr val="FFFFFF"/>
                </a:solidFill>
                <a:latin typeface="Century Gothic"/>
                <a:cs typeface="Century Gothic"/>
              </a:rPr>
              <a:t>Cred</a:t>
            </a:r>
            <a:r>
              <a:rPr sz="1051" spc="11" dirty="0">
                <a:solidFill>
                  <a:srgbClr val="FFFFFF"/>
                </a:solidFill>
                <a:latin typeface="Century Gothic"/>
                <a:cs typeface="Century Gothic"/>
              </a:rPr>
              <a:t>i</a:t>
            </a:r>
            <a:r>
              <a:rPr sz="1051" spc="-8" dirty="0">
                <a:solidFill>
                  <a:srgbClr val="FFFFFF"/>
                </a:solidFill>
                <a:latin typeface="Century Gothic"/>
                <a:cs typeface="Century Gothic"/>
              </a:rPr>
              <a:t>t</a:t>
            </a:r>
            <a:r>
              <a:rPr sz="1051" dirty="0">
                <a:solidFill>
                  <a:srgbClr val="FFFFFF"/>
                </a:solidFill>
                <a:latin typeface="Century Gothic"/>
                <a:cs typeface="Century Gothic"/>
              </a:rPr>
              <a:t>s</a:t>
            </a:r>
            <a:endParaRPr sz="1051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99218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Key Topics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Types of scientific papers</a:t>
            </a:r>
          </a:p>
          <a:p>
            <a:r>
              <a:rPr lang="en-US" altLang="zh-CN" sz="3200" dirty="0"/>
              <a:t>Organization of a paper</a:t>
            </a:r>
          </a:p>
          <a:p>
            <a:r>
              <a:rPr lang="en-US" altLang="zh-CN" sz="3200" dirty="0"/>
              <a:t>Actions to take-to properly read a paper</a:t>
            </a:r>
          </a:p>
          <a:p>
            <a:r>
              <a:rPr lang="en-US" altLang="zh-CN" sz="3200" dirty="0"/>
              <a:t>Difficulties in reading scientific papers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824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840" y="1288988"/>
            <a:ext cx="3768682" cy="6073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35">
              <a:lnSpc>
                <a:spcPts val="4783"/>
              </a:lnSpc>
              <a:tabLst>
                <a:tab pos="1936114" algn="l"/>
              </a:tabLst>
            </a:pPr>
            <a:r>
              <a:rPr sz="4054" b="1" i="1" dirty="0">
                <a:solidFill>
                  <a:srgbClr val="8B6A94"/>
                </a:solidFill>
                <a:latin typeface="Century Gothic"/>
                <a:cs typeface="Century Gothic"/>
              </a:rPr>
              <a:t>How</a:t>
            </a:r>
            <a:r>
              <a:rPr sz="4054" b="1" i="1" spc="8" dirty="0">
                <a:solidFill>
                  <a:srgbClr val="8B6A94"/>
                </a:solidFill>
                <a:latin typeface="Century Gothic"/>
                <a:cs typeface="Century Gothic"/>
              </a:rPr>
              <a:t> </a:t>
            </a:r>
            <a:r>
              <a:rPr sz="4054" b="1" i="1" dirty="0">
                <a:solidFill>
                  <a:srgbClr val="8B6A94"/>
                </a:solidFill>
                <a:latin typeface="Century Gothic"/>
                <a:cs typeface="Century Gothic"/>
              </a:rPr>
              <a:t>To	Read…</a:t>
            </a:r>
            <a:endParaRPr sz="4054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4984" y="2002583"/>
            <a:ext cx="6429882" cy="121284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102" b="1" spc="-19" dirty="0">
                <a:solidFill>
                  <a:srgbClr val="414E77"/>
                </a:solidFill>
                <a:latin typeface="Century Gothic"/>
                <a:cs typeface="Century Gothic"/>
              </a:rPr>
              <a:t>Be</a:t>
            </a:r>
            <a:r>
              <a:rPr sz="2102" b="1" spc="-11" dirty="0">
                <a:solidFill>
                  <a:srgbClr val="414E77"/>
                </a:solidFill>
                <a:latin typeface="Century Gothic"/>
                <a:cs typeface="Century Gothic"/>
              </a:rPr>
              <a:t>f</a:t>
            </a:r>
            <a:r>
              <a:rPr sz="2102" b="1" spc="-19" dirty="0">
                <a:solidFill>
                  <a:srgbClr val="414E77"/>
                </a:solidFill>
                <a:latin typeface="Century Gothic"/>
                <a:cs typeface="Century Gothic"/>
              </a:rPr>
              <a:t>o</a:t>
            </a:r>
            <a:r>
              <a:rPr sz="2102" b="1" spc="-4" dirty="0">
                <a:solidFill>
                  <a:srgbClr val="414E77"/>
                </a:solidFill>
                <a:latin typeface="Century Gothic"/>
                <a:cs typeface="Century Gothic"/>
              </a:rPr>
              <a:t>r</a:t>
            </a:r>
            <a:r>
              <a:rPr sz="2102" b="1" spc="-15" dirty="0">
                <a:solidFill>
                  <a:srgbClr val="414E77"/>
                </a:solidFill>
                <a:latin typeface="Century Gothic"/>
                <a:cs typeface="Century Gothic"/>
              </a:rPr>
              <a:t>e</a:t>
            </a:r>
            <a:r>
              <a:rPr sz="2102" b="1" spc="11" dirty="0">
                <a:solidFill>
                  <a:srgbClr val="414E77"/>
                </a:solidFill>
                <a:latin typeface="Century Gothic"/>
                <a:cs typeface="Century Gothic"/>
              </a:rPr>
              <a:t> </a:t>
            </a:r>
            <a:r>
              <a:rPr sz="2102" b="1" spc="-19" dirty="0">
                <a:solidFill>
                  <a:srgbClr val="414E77"/>
                </a:solidFill>
                <a:latin typeface="Century Gothic"/>
                <a:cs typeface="Century Gothic"/>
              </a:rPr>
              <a:t>yo</a:t>
            </a:r>
            <a:r>
              <a:rPr sz="2102" b="1" spc="-15" dirty="0">
                <a:solidFill>
                  <a:srgbClr val="414E77"/>
                </a:solidFill>
                <a:latin typeface="Century Gothic"/>
                <a:cs typeface="Century Gothic"/>
              </a:rPr>
              <a:t>u</a:t>
            </a:r>
            <a:r>
              <a:rPr sz="2102" b="1" spc="-4" dirty="0">
                <a:solidFill>
                  <a:srgbClr val="414E77"/>
                </a:solidFill>
                <a:latin typeface="Century Gothic"/>
                <a:cs typeface="Century Gothic"/>
              </a:rPr>
              <a:t> r</a:t>
            </a:r>
            <a:r>
              <a:rPr sz="2102" b="1" spc="-19" dirty="0">
                <a:solidFill>
                  <a:srgbClr val="414E77"/>
                </a:solidFill>
                <a:latin typeface="Century Gothic"/>
                <a:cs typeface="Century Gothic"/>
              </a:rPr>
              <a:t>e</a:t>
            </a:r>
            <a:r>
              <a:rPr sz="2102" b="1" spc="-11" dirty="0">
                <a:solidFill>
                  <a:srgbClr val="414E77"/>
                </a:solidFill>
                <a:latin typeface="Century Gothic"/>
                <a:cs typeface="Century Gothic"/>
              </a:rPr>
              <a:t>ad,</a:t>
            </a:r>
            <a:r>
              <a:rPr sz="2102" b="1" spc="11" dirty="0">
                <a:solidFill>
                  <a:srgbClr val="414E77"/>
                </a:solidFill>
                <a:latin typeface="Century Gothic"/>
                <a:cs typeface="Century Gothic"/>
              </a:rPr>
              <a:t> </a:t>
            </a:r>
            <a:r>
              <a:rPr sz="2102" b="1" spc="-19" dirty="0">
                <a:solidFill>
                  <a:srgbClr val="414E77"/>
                </a:solidFill>
                <a:latin typeface="Century Gothic"/>
                <a:cs typeface="Century Gothic"/>
              </a:rPr>
              <a:t>yo</a:t>
            </a:r>
            <a:r>
              <a:rPr sz="2102" b="1" spc="-15" dirty="0">
                <a:solidFill>
                  <a:srgbClr val="414E77"/>
                </a:solidFill>
                <a:latin typeface="Century Gothic"/>
                <a:cs typeface="Century Gothic"/>
              </a:rPr>
              <a:t>u</a:t>
            </a:r>
            <a:r>
              <a:rPr sz="2102" b="1" spc="-4" dirty="0">
                <a:solidFill>
                  <a:srgbClr val="414E77"/>
                </a:solidFill>
                <a:latin typeface="Century Gothic"/>
                <a:cs typeface="Century Gothic"/>
              </a:rPr>
              <a:t> </a:t>
            </a:r>
            <a:r>
              <a:rPr sz="2102" b="1" spc="-15" dirty="0">
                <a:solidFill>
                  <a:srgbClr val="414E77"/>
                </a:solidFill>
                <a:latin typeface="Century Gothic"/>
                <a:cs typeface="Century Gothic"/>
              </a:rPr>
              <a:t>n</a:t>
            </a:r>
            <a:r>
              <a:rPr sz="2102" b="1" spc="-19" dirty="0">
                <a:solidFill>
                  <a:srgbClr val="414E77"/>
                </a:solidFill>
                <a:latin typeface="Century Gothic"/>
                <a:cs typeface="Century Gothic"/>
              </a:rPr>
              <a:t>ee</a:t>
            </a:r>
            <a:r>
              <a:rPr sz="2102" b="1" spc="-15" dirty="0">
                <a:solidFill>
                  <a:srgbClr val="414E77"/>
                </a:solidFill>
                <a:latin typeface="Century Gothic"/>
                <a:cs typeface="Century Gothic"/>
              </a:rPr>
              <a:t>d</a:t>
            </a:r>
            <a:r>
              <a:rPr sz="2102" b="1" spc="8" dirty="0">
                <a:solidFill>
                  <a:srgbClr val="414E77"/>
                </a:solidFill>
                <a:latin typeface="Century Gothic"/>
                <a:cs typeface="Century Gothic"/>
              </a:rPr>
              <a:t> </a:t>
            </a:r>
            <a:r>
              <a:rPr sz="2102" b="1" spc="-11" dirty="0">
                <a:solidFill>
                  <a:srgbClr val="414E77"/>
                </a:solidFill>
                <a:latin typeface="Century Gothic"/>
                <a:cs typeface="Century Gothic"/>
              </a:rPr>
              <a:t>the</a:t>
            </a:r>
            <a:r>
              <a:rPr sz="2102" b="1" spc="-8" dirty="0">
                <a:solidFill>
                  <a:srgbClr val="414E77"/>
                </a:solidFill>
                <a:latin typeface="Century Gothic"/>
                <a:cs typeface="Century Gothic"/>
              </a:rPr>
              <a:t> </a:t>
            </a:r>
            <a:r>
              <a:rPr sz="2102" b="1" spc="-4" dirty="0">
                <a:solidFill>
                  <a:srgbClr val="414E77"/>
                </a:solidFill>
                <a:latin typeface="Century Gothic"/>
                <a:cs typeface="Century Gothic"/>
              </a:rPr>
              <a:t>r</a:t>
            </a:r>
            <a:r>
              <a:rPr sz="2102" b="1" spc="-11" dirty="0">
                <a:solidFill>
                  <a:srgbClr val="414E77"/>
                </a:solidFill>
                <a:latin typeface="Century Gothic"/>
                <a:cs typeface="Century Gothic"/>
              </a:rPr>
              <a:t>ight</a:t>
            </a:r>
            <a:r>
              <a:rPr sz="2102" b="1" spc="-4" dirty="0">
                <a:solidFill>
                  <a:srgbClr val="414E77"/>
                </a:solidFill>
                <a:latin typeface="Century Gothic"/>
                <a:cs typeface="Century Gothic"/>
              </a:rPr>
              <a:t> </a:t>
            </a:r>
            <a:r>
              <a:rPr sz="2102" b="1" spc="-19" dirty="0">
                <a:solidFill>
                  <a:srgbClr val="414E77"/>
                </a:solidFill>
                <a:latin typeface="Century Gothic"/>
                <a:cs typeface="Century Gothic"/>
              </a:rPr>
              <a:t>e</a:t>
            </a:r>
            <a:r>
              <a:rPr sz="2102" b="1" spc="-11" dirty="0">
                <a:solidFill>
                  <a:srgbClr val="414E77"/>
                </a:solidFill>
                <a:latin typeface="Century Gothic"/>
                <a:cs typeface="Century Gothic"/>
              </a:rPr>
              <a:t>quip</a:t>
            </a:r>
            <a:r>
              <a:rPr sz="2102" b="1" spc="-26" dirty="0">
                <a:solidFill>
                  <a:srgbClr val="414E77"/>
                </a:solidFill>
                <a:latin typeface="Century Gothic"/>
                <a:cs typeface="Century Gothic"/>
              </a:rPr>
              <a:t>m</a:t>
            </a:r>
            <a:r>
              <a:rPr sz="2102" b="1" spc="-19" dirty="0">
                <a:solidFill>
                  <a:srgbClr val="414E77"/>
                </a:solidFill>
                <a:latin typeface="Century Gothic"/>
                <a:cs typeface="Century Gothic"/>
              </a:rPr>
              <a:t>e</a:t>
            </a:r>
            <a:r>
              <a:rPr sz="2102" b="1" spc="-15" dirty="0">
                <a:solidFill>
                  <a:srgbClr val="414E77"/>
                </a:solidFill>
                <a:latin typeface="Century Gothic"/>
                <a:cs typeface="Century Gothic"/>
              </a:rPr>
              <a:t>nt….</a:t>
            </a:r>
            <a:endParaRPr sz="2102" dirty="0">
              <a:latin typeface="Century Gothic"/>
              <a:cs typeface="Century Gothic"/>
            </a:endParaRPr>
          </a:p>
          <a:p>
            <a:pPr>
              <a:lnSpc>
                <a:spcPts val="713"/>
              </a:lnSpc>
              <a:spcBef>
                <a:spcPts val="13"/>
              </a:spcBef>
            </a:pPr>
            <a:endParaRPr sz="713" dirty="0"/>
          </a:p>
          <a:p>
            <a:pPr marR="87247" algn="ctr"/>
            <a:r>
              <a:rPr b="1" dirty="0">
                <a:solidFill>
                  <a:srgbClr val="374C81"/>
                </a:solidFill>
                <a:latin typeface="Century Gothic"/>
                <a:cs typeface="Century Gothic"/>
              </a:rPr>
              <a:t>A Scientific Dictionary:</a:t>
            </a:r>
            <a:endParaRPr dirty="0">
              <a:latin typeface="Century Gothic"/>
              <a:cs typeface="Century Gothic"/>
            </a:endParaRPr>
          </a:p>
          <a:p>
            <a:pPr marL="2455780" indent="-215495">
              <a:lnSpc>
                <a:spcPts val="1539"/>
              </a:lnSpc>
              <a:buClr>
                <a:srgbClr val="374C81"/>
              </a:buClr>
              <a:buFont typeface="Arial"/>
              <a:buChar char="•"/>
              <a:tabLst>
                <a:tab pos="2455780" algn="l"/>
              </a:tabLst>
            </a:pP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Loo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k 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u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p</a:t>
            </a:r>
            <a:r>
              <a:rPr spc="8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te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ms</a:t>
            </a:r>
            <a:r>
              <a:rPr spc="11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yo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u</a:t>
            </a:r>
            <a:r>
              <a:rPr spc="11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d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o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n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’t</a:t>
            </a:r>
            <a:r>
              <a:rPr spc="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k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n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o</a:t>
            </a:r>
            <a:r>
              <a:rPr spc="-26" dirty="0">
                <a:solidFill>
                  <a:srgbClr val="374C81"/>
                </a:solidFill>
                <a:latin typeface="Century Gothic"/>
                <a:cs typeface="Century Gothic"/>
              </a:rPr>
              <a:t>w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.</a:t>
            </a:r>
            <a:endParaRPr dirty="0">
              <a:latin typeface="Century Gothic"/>
              <a:cs typeface="Century Gothic"/>
            </a:endParaRPr>
          </a:p>
          <a:p>
            <a:pPr marL="2455780" marR="403337" indent="-215495">
              <a:lnSpc>
                <a:spcPts val="1539"/>
              </a:lnSpc>
              <a:spcBef>
                <a:spcPts val="38"/>
              </a:spcBef>
              <a:buClr>
                <a:srgbClr val="374C81"/>
              </a:buClr>
              <a:buFont typeface="Arial"/>
              <a:buChar char="•"/>
              <a:tabLst>
                <a:tab pos="2455780" algn="l"/>
              </a:tabLst>
            </a:pPr>
            <a:r>
              <a:rPr spc="-11" dirty="0">
                <a:solidFill>
                  <a:srgbClr val="374C81"/>
                </a:solidFill>
                <a:latin typeface="Century Gothic"/>
                <a:cs typeface="Century Gothic"/>
              </a:rPr>
              <a:t>T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y </a:t>
            </a:r>
            <a:r>
              <a:rPr u="heavy" spc="-15" dirty="0">
                <a:solidFill>
                  <a:srgbClr val="0070C0"/>
                </a:solidFill>
                <a:latin typeface="Century Gothic"/>
                <a:cs typeface="Century Gothic"/>
                <a:hlinkClick r:id="rId3"/>
              </a:rPr>
              <a:t>ww</a:t>
            </a:r>
            <a:r>
              <a:rPr u="heavy" dirty="0">
                <a:solidFill>
                  <a:srgbClr val="0070C0"/>
                </a:solidFill>
                <a:latin typeface="Century Gothic"/>
                <a:cs typeface="Century Gothic"/>
                <a:hlinkClick r:id="rId3"/>
              </a:rPr>
              <a:t>w</a:t>
            </a:r>
            <a:r>
              <a:rPr u="heavy" spc="-8" dirty="0">
                <a:solidFill>
                  <a:srgbClr val="0070C0"/>
                </a:solidFill>
                <a:latin typeface="Century Gothic"/>
                <a:cs typeface="Century Gothic"/>
                <a:hlinkClick r:id="rId3"/>
              </a:rPr>
              <a:t>.</a:t>
            </a:r>
            <a:r>
              <a:rPr u="heavy" spc="15" dirty="0">
                <a:solidFill>
                  <a:srgbClr val="0070C0"/>
                </a:solidFill>
                <a:latin typeface="Century Gothic"/>
                <a:cs typeface="Century Gothic"/>
                <a:hlinkClick r:id="rId3"/>
              </a:rPr>
              <a:t>A</a:t>
            </a:r>
            <a:r>
              <a:rPr u="heavy" spc="-4" dirty="0">
                <a:solidFill>
                  <a:srgbClr val="0070C0"/>
                </a:solidFill>
                <a:latin typeface="Century Gothic"/>
                <a:cs typeface="Century Gothic"/>
                <a:hlinkClick r:id="rId3"/>
              </a:rPr>
              <a:t>cc</a:t>
            </a:r>
            <a:r>
              <a:rPr u="heavy" spc="-8" dirty="0">
                <a:solidFill>
                  <a:srgbClr val="0070C0"/>
                </a:solidFill>
                <a:latin typeface="Century Gothic"/>
                <a:cs typeface="Century Gothic"/>
                <a:hlinkClick r:id="rId3"/>
              </a:rPr>
              <a:t>e</a:t>
            </a:r>
            <a:r>
              <a:rPr u="heavy" spc="-4" dirty="0">
                <a:solidFill>
                  <a:srgbClr val="0070C0"/>
                </a:solidFill>
                <a:latin typeface="Century Gothic"/>
                <a:cs typeface="Century Gothic"/>
                <a:hlinkClick r:id="rId3"/>
              </a:rPr>
              <a:t>ss</a:t>
            </a:r>
            <a:r>
              <a:rPr u="heavy" dirty="0">
                <a:solidFill>
                  <a:srgbClr val="0070C0"/>
                </a:solidFill>
                <a:latin typeface="Century Gothic"/>
                <a:cs typeface="Century Gothic"/>
                <a:hlinkClick r:id="rId3"/>
              </a:rPr>
              <a:t>S</a:t>
            </a:r>
            <a:r>
              <a:rPr u="heavy" spc="-4" dirty="0">
                <a:solidFill>
                  <a:srgbClr val="0070C0"/>
                </a:solidFill>
                <a:latin typeface="Century Gothic"/>
                <a:cs typeface="Century Gothic"/>
                <a:hlinkClick r:id="rId3"/>
              </a:rPr>
              <a:t>c</a:t>
            </a:r>
            <a:r>
              <a:rPr u="heavy" spc="15" dirty="0">
                <a:solidFill>
                  <a:srgbClr val="0070C0"/>
                </a:solidFill>
                <a:latin typeface="Century Gothic"/>
                <a:cs typeface="Century Gothic"/>
                <a:hlinkClick r:id="rId3"/>
              </a:rPr>
              <a:t>i</a:t>
            </a:r>
            <a:r>
              <a:rPr u="heavy" spc="-8" dirty="0">
                <a:solidFill>
                  <a:srgbClr val="0070C0"/>
                </a:solidFill>
                <a:latin typeface="Century Gothic"/>
                <a:cs typeface="Century Gothic"/>
                <a:hlinkClick r:id="rId3"/>
              </a:rPr>
              <a:t>en</a:t>
            </a:r>
            <a:r>
              <a:rPr u="heavy" spc="-4" dirty="0">
                <a:solidFill>
                  <a:srgbClr val="0070C0"/>
                </a:solidFill>
                <a:latin typeface="Century Gothic"/>
                <a:cs typeface="Century Gothic"/>
                <a:hlinkClick r:id="rId3"/>
              </a:rPr>
              <a:t>c</a:t>
            </a:r>
            <a:r>
              <a:rPr u="heavy" spc="4" dirty="0">
                <a:solidFill>
                  <a:srgbClr val="0070C0"/>
                </a:solidFill>
                <a:latin typeface="Century Gothic"/>
                <a:cs typeface="Century Gothic"/>
                <a:hlinkClick r:id="rId3"/>
              </a:rPr>
              <a:t>e</a:t>
            </a:r>
            <a:r>
              <a:rPr u="heavy" spc="-8" dirty="0">
                <a:solidFill>
                  <a:srgbClr val="0070C0"/>
                </a:solidFill>
                <a:latin typeface="Century Gothic"/>
                <a:cs typeface="Century Gothic"/>
                <a:hlinkClick r:id="rId3"/>
              </a:rPr>
              <a:t>.</a:t>
            </a:r>
            <a:r>
              <a:rPr u="heavy" spc="-4" dirty="0">
                <a:solidFill>
                  <a:srgbClr val="0070C0"/>
                </a:solidFill>
                <a:latin typeface="Century Gothic"/>
                <a:cs typeface="Century Gothic"/>
                <a:hlinkClick r:id="rId3"/>
              </a:rPr>
              <a:t>co</a:t>
            </a:r>
            <a:r>
              <a:rPr u="heavy" spc="8" dirty="0">
                <a:solidFill>
                  <a:srgbClr val="0070C0"/>
                </a:solidFill>
                <a:latin typeface="Century Gothic"/>
                <a:cs typeface="Century Gothic"/>
                <a:hlinkClick r:id="rId3"/>
              </a:rPr>
              <a:t>m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,</a:t>
            </a:r>
            <a:r>
              <a:rPr spc="3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fo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 a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n 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o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n</a:t>
            </a:r>
            <a:r>
              <a:rPr spc="8" dirty="0">
                <a:solidFill>
                  <a:srgbClr val="374C81"/>
                </a:solidFill>
                <a:latin typeface="Century Gothic"/>
                <a:cs typeface="Century Gothic"/>
              </a:rPr>
              <a:t>l</a:t>
            </a:r>
            <a:r>
              <a:rPr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ne 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d</a:t>
            </a:r>
            <a:r>
              <a:rPr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c</a:t>
            </a:r>
            <a:r>
              <a:rPr spc="-11" dirty="0">
                <a:solidFill>
                  <a:srgbClr val="374C81"/>
                </a:solidFill>
                <a:latin typeface="Century Gothic"/>
                <a:cs typeface="Century Gothic"/>
              </a:rPr>
              <a:t>t</a:t>
            </a:r>
            <a:r>
              <a:rPr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o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na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y.</a:t>
            </a:r>
            <a:endParaRPr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778" y="3820895"/>
            <a:ext cx="3935543" cy="4095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35"/>
            <a:r>
              <a:rPr b="1" dirty="0">
                <a:solidFill>
                  <a:srgbClr val="374C81"/>
                </a:solidFill>
                <a:latin typeface="Century Gothic"/>
                <a:cs typeface="Century Gothic"/>
              </a:rPr>
              <a:t>Your</a:t>
            </a:r>
            <a:r>
              <a:rPr b="1" spc="-11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b="1" dirty="0">
                <a:solidFill>
                  <a:srgbClr val="374C81"/>
                </a:solidFill>
                <a:latin typeface="Century Gothic"/>
                <a:cs typeface="Century Gothic"/>
              </a:rPr>
              <a:t>handy-dandy</a:t>
            </a:r>
            <a:r>
              <a:rPr b="1" spc="-19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b="1" dirty="0">
                <a:solidFill>
                  <a:srgbClr val="374C81"/>
                </a:solidFill>
                <a:latin typeface="Century Gothic"/>
                <a:cs typeface="Century Gothic"/>
              </a:rPr>
              <a:t>notebook:</a:t>
            </a:r>
            <a:endParaRPr dirty="0">
              <a:latin typeface="Century Gothic"/>
              <a:cs typeface="Century Gothic"/>
            </a:endParaRPr>
          </a:p>
          <a:p>
            <a:pPr marL="224553" indent="-215495">
              <a:lnSpc>
                <a:spcPts val="1539"/>
              </a:lnSpc>
              <a:buClr>
                <a:srgbClr val="374C81"/>
              </a:buClr>
              <a:buFont typeface="Arial"/>
              <a:buChar char="•"/>
              <a:tabLst>
                <a:tab pos="224553" algn="l"/>
              </a:tabLst>
            </a:pPr>
            <a:r>
              <a:rPr spc="8" dirty="0">
                <a:solidFill>
                  <a:srgbClr val="374C81"/>
                </a:solidFill>
                <a:latin typeface="Century Gothic"/>
                <a:cs typeface="Century Gothic"/>
              </a:rPr>
              <a:t>M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a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k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e</a:t>
            </a:r>
            <a:r>
              <a:rPr spc="-11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n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o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te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s</a:t>
            </a:r>
            <a:r>
              <a:rPr spc="26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s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o 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you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’</a:t>
            </a:r>
            <a:r>
              <a:rPr spc="8" dirty="0">
                <a:solidFill>
                  <a:srgbClr val="374C81"/>
                </a:solidFill>
                <a:latin typeface="Century Gothic"/>
                <a:cs typeface="Century Gothic"/>
              </a:rPr>
              <a:t>l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l</a:t>
            </a:r>
            <a:r>
              <a:rPr spc="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e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m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e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m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b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e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spc="11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you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r </a:t>
            </a:r>
            <a:r>
              <a:rPr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n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s</a:t>
            </a:r>
            <a:r>
              <a:rPr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g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h</a:t>
            </a:r>
            <a:r>
              <a:rPr spc="-11" dirty="0">
                <a:solidFill>
                  <a:srgbClr val="374C81"/>
                </a:solidFill>
                <a:latin typeface="Century Gothic"/>
                <a:cs typeface="Century Gothic"/>
              </a:rPr>
              <a:t>t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s</a:t>
            </a:r>
            <a:r>
              <a:rPr sz="1351" spc="-4" dirty="0">
                <a:solidFill>
                  <a:srgbClr val="374C81"/>
                </a:solidFill>
                <a:latin typeface="Century Gothic"/>
                <a:cs typeface="Century Gothic"/>
              </a:rPr>
              <a:t>.</a:t>
            </a:r>
            <a:endParaRPr sz="1351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85931" y="4882807"/>
            <a:ext cx="4233033" cy="6045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35"/>
            <a:r>
              <a:rPr b="1" dirty="0">
                <a:solidFill>
                  <a:srgbClr val="374C81"/>
                </a:solidFill>
                <a:latin typeface="Century Gothic"/>
                <a:cs typeface="Century Gothic"/>
              </a:rPr>
              <a:t>Your</a:t>
            </a:r>
            <a:r>
              <a:rPr b="1" spc="-11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b="1" dirty="0">
                <a:solidFill>
                  <a:srgbClr val="374C81"/>
                </a:solidFill>
                <a:latin typeface="Century Gothic"/>
                <a:cs typeface="Century Gothic"/>
              </a:rPr>
              <a:t>friends</a:t>
            </a:r>
            <a:r>
              <a:rPr b="1" spc="-19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b="1" dirty="0">
                <a:solidFill>
                  <a:srgbClr val="374C81"/>
                </a:solidFill>
                <a:latin typeface="Century Gothic"/>
                <a:cs typeface="Century Gothic"/>
              </a:rPr>
              <a:t>and colleagues:</a:t>
            </a:r>
            <a:endParaRPr dirty="0">
              <a:latin typeface="Century Gothic"/>
              <a:cs typeface="Century Gothic"/>
            </a:endParaRPr>
          </a:p>
          <a:p>
            <a:pPr marL="224553" marR="9535" indent="-215495">
              <a:lnSpc>
                <a:spcPts val="1539"/>
              </a:lnSpc>
              <a:spcBef>
                <a:spcPts val="38"/>
              </a:spcBef>
              <a:buClr>
                <a:srgbClr val="374C81"/>
              </a:buClr>
              <a:buFont typeface="Arial"/>
              <a:buChar char="•"/>
              <a:tabLst>
                <a:tab pos="224553" algn="l"/>
              </a:tabLst>
            </a:pP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E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x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p</a:t>
            </a:r>
            <a:r>
              <a:rPr spc="8" dirty="0">
                <a:solidFill>
                  <a:srgbClr val="374C81"/>
                </a:solidFill>
                <a:latin typeface="Century Gothic"/>
                <a:cs typeface="Century Gothic"/>
              </a:rPr>
              <a:t>l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a</a:t>
            </a:r>
            <a:r>
              <a:rPr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n</a:t>
            </a:r>
            <a:r>
              <a:rPr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n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g</a:t>
            </a:r>
            <a:r>
              <a:rPr spc="-23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pc="-11" dirty="0">
                <a:solidFill>
                  <a:srgbClr val="374C81"/>
                </a:solidFill>
                <a:latin typeface="Century Gothic"/>
                <a:cs typeface="Century Gothic"/>
              </a:rPr>
              <a:t>t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o</a:t>
            </a:r>
            <a:r>
              <a:rPr spc="11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o</a:t>
            </a:r>
            <a:r>
              <a:rPr spc="-11" dirty="0">
                <a:solidFill>
                  <a:srgbClr val="374C81"/>
                </a:solidFill>
                <a:latin typeface="Century Gothic"/>
                <a:cs typeface="Century Gothic"/>
              </a:rPr>
              <a:t>t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he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s</a:t>
            </a:r>
            <a:r>
              <a:rPr spc="19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pc="-26" dirty="0">
                <a:solidFill>
                  <a:srgbClr val="374C81"/>
                </a:solidFill>
                <a:latin typeface="Century Gothic"/>
                <a:cs typeface="Century Gothic"/>
              </a:rPr>
              <a:t>w</a:t>
            </a:r>
            <a:r>
              <a:rPr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pc="8" dirty="0">
                <a:solidFill>
                  <a:srgbClr val="374C81"/>
                </a:solidFill>
                <a:latin typeface="Century Gothic"/>
                <a:cs typeface="Century Gothic"/>
              </a:rPr>
              <a:t>l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l</a:t>
            </a:r>
            <a:r>
              <a:rPr spc="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he</a:t>
            </a:r>
            <a:r>
              <a:rPr spc="8" dirty="0">
                <a:solidFill>
                  <a:srgbClr val="374C81"/>
                </a:solidFill>
                <a:latin typeface="Century Gothic"/>
                <a:cs typeface="Century Gothic"/>
              </a:rPr>
              <a:t>l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p</a:t>
            </a:r>
            <a:r>
              <a:rPr spc="8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y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o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u 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u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n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d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e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rs</a:t>
            </a:r>
            <a:r>
              <a:rPr spc="-11" dirty="0">
                <a:solidFill>
                  <a:srgbClr val="374C81"/>
                </a:solidFill>
                <a:latin typeface="Century Gothic"/>
                <a:cs typeface="Century Gothic"/>
              </a:rPr>
              <a:t>t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an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d</a:t>
            </a:r>
            <a:r>
              <a:rPr spc="41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the 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p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a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p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e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spc="11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yours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e</a:t>
            </a:r>
            <a:r>
              <a:rPr spc="8" dirty="0">
                <a:solidFill>
                  <a:srgbClr val="374C81"/>
                </a:solidFill>
                <a:latin typeface="Century Gothic"/>
                <a:cs typeface="Century Gothic"/>
              </a:rPr>
              <a:t>l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f.</a:t>
            </a:r>
            <a:endParaRPr dirty="0">
              <a:latin typeface="Century Gothic"/>
              <a:cs typeface="Century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839" y="4272270"/>
            <a:ext cx="1828418" cy="17311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351"/>
          </a:p>
        </p:txBody>
      </p:sp>
      <p:sp>
        <p:nvSpPr>
          <p:cNvPr id="15" name="object 15"/>
          <p:cNvSpPr/>
          <p:nvPr/>
        </p:nvSpPr>
        <p:spPr>
          <a:xfrm>
            <a:off x="2387929" y="4760839"/>
            <a:ext cx="1655645" cy="11224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351"/>
          </a:p>
        </p:txBody>
      </p:sp>
      <p:sp>
        <p:nvSpPr>
          <p:cNvPr id="16" name="object 16"/>
          <p:cNvSpPr/>
          <p:nvPr/>
        </p:nvSpPr>
        <p:spPr>
          <a:xfrm>
            <a:off x="791781" y="2522800"/>
            <a:ext cx="2421109" cy="18295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351"/>
          </a:p>
        </p:txBody>
      </p:sp>
      <p:sp>
        <p:nvSpPr>
          <p:cNvPr id="17" name="object 17"/>
          <p:cNvSpPr/>
          <p:nvPr/>
        </p:nvSpPr>
        <p:spPr>
          <a:xfrm>
            <a:off x="1663020" y="3437754"/>
            <a:ext cx="1988743" cy="15862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351"/>
          </a:p>
        </p:txBody>
      </p:sp>
    </p:spTree>
    <p:extLst>
      <p:ext uri="{BB962C8B-B14F-4D97-AF65-F5344CB8AC3E}">
        <p14:creationId xmlns:p14="http://schemas.microsoft.com/office/powerpoint/2010/main" val="2577865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2A1D26-B9DE-4928-ACD0-1310865C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71FB000-FA58-4B99-A9FB-1C414CA22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9" y="2132856"/>
            <a:ext cx="8890485" cy="4021055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1A5684-4C62-481E-96A0-FAE161468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Constanti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Constanti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567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840" y="1288988"/>
            <a:ext cx="3768682" cy="10388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35">
              <a:tabLst>
                <a:tab pos="1936114" algn="l"/>
              </a:tabLst>
            </a:pPr>
            <a:r>
              <a:rPr sz="4054" b="1" i="1" dirty="0">
                <a:solidFill>
                  <a:srgbClr val="8B6A94"/>
                </a:solidFill>
                <a:latin typeface="Century Gothic"/>
                <a:cs typeface="Century Gothic"/>
              </a:rPr>
              <a:t>How</a:t>
            </a:r>
            <a:r>
              <a:rPr sz="4054" b="1" i="1" spc="8" dirty="0">
                <a:solidFill>
                  <a:srgbClr val="8B6A94"/>
                </a:solidFill>
                <a:latin typeface="Century Gothic"/>
                <a:cs typeface="Century Gothic"/>
              </a:rPr>
              <a:t> </a:t>
            </a:r>
            <a:r>
              <a:rPr sz="4054" b="1" i="1" dirty="0">
                <a:solidFill>
                  <a:srgbClr val="8B6A94"/>
                </a:solidFill>
                <a:latin typeface="Century Gothic"/>
                <a:cs typeface="Century Gothic"/>
              </a:rPr>
              <a:t>To	Read…</a:t>
            </a:r>
            <a:endParaRPr sz="4054">
              <a:latin typeface="Century Gothic"/>
              <a:cs typeface="Century Gothic"/>
            </a:endParaRPr>
          </a:p>
          <a:p>
            <a:pPr>
              <a:lnSpc>
                <a:spcPts val="751"/>
              </a:lnSpc>
              <a:spcBef>
                <a:spcPts val="2"/>
              </a:spcBef>
            </a:pPr>
            <a:endParaRPr sz="751"/>
          </a:p>
          <a:p>
            <a:pPr marL="313230"/>
            <a:r>
              <a:rPr sz="2102" b="1" spc="-19" dirty="0">
                <a:solidFill>
                  <a:srgbClr val="414E77"/>
                </a:solidFill>
                <a:latin typeface="Century Gothic"/>
                <a:cs typeface="Century Gothic"/>
              </a:rPr>
              <a:t>Ok</a:t>
            </a:r>
            <a:r>
              <a:rPr sz="2102" b="1" spc="-15" dirty="0">
                <a:solidFill>
                  <a:srgbClr val="414E77"/>
                </a:solidFill>
                <a:latin typeface="Century Gothic"/>
                <a:cs typeface="Century Gothic"/>
              </a:rPr>
              <a:t>a</a:t>
            </a:r>
            <a:r>
              <a:rPr sz="2102" b="1" spc="-19" dirty="0">
                <a:solidFill>
                  <a:srgbClr val="414E77"/>
                </a:solidFill>
                <a:latin typeface="Century Gothic"/>
                <a:cs typeface="Century Gothic"/>
              </a:rPr>
              <a:t>y</a:t>
            </a:r>
            <a:r>
              <a:rPr sz="2102" b="1" spc="-8" dirty="0">
                <a:solidFill>
                  <a:srgbClr val="414E77"/>
                </a:solidFill>
                <a:latin typeface="Century Gothic"/>
                <a:cs typeface="Century Gothic"/>
              </a:rPr>
              <a:t>,</a:t>
            </a:r>
            <a:r>
              <a:rPr sz="2102" b="1" spc="11" dirty="0">
                <a:solidFill>
                  <a:srgbClr val="414E77"/>
                </a:solidFill>
                <a:latin typeface="Century Gothic"/>
                <a:cs typeface="Century Gothic"/>
              </a:rPr>
              <a:t> </a:t>
            </a:r>
            <a:r>
              <a:rPr sz="2102" b="1" spc="-11" dirty="0">
                <a:solidFill>
                  <a:srgbClr val="414E77"/>
                </a:solidFill>
                <a:latin typeface="Century Gothic"/>
                <a:cs typeface="Century Gothic"/>
              </a:rPr>
              <a:t>all</a:t>
            </a:r>
            <a:r>
              <a:rPr sz="2102" b="1" spc="4" dirty="0">
                <a:solidFill>
                  <a:srgbClr val="414E77"/>
                </a:solidFill>
                <a:latin typeface="Century Gothic"/>
                <a:cs typeface="Century Gothic"/>
              </a:rPr>
              <a:t> </a:t>
            </a:r>
            <a:r>
              <a:rPr sz="2102" b="1" spc="-15" dirty="0">
                <a:solidFill>
                  <a:srgbClr val="414E77"/>
                </a:solidFill>
                <a:latin typeface="Century Gothic"/>
                <a:cs typeface="Century Gothic"/>
              </a:rPr>
              <a:t>pa</a:t>
            </a:r>
            <a:r>
              <a:rPr sz="2102" b="1" spc="-19" dirty="0">
                <a:solidFill>
                  <a:srgbClr val="414E77"/>
                </a:solidFill>
                <a:latin typeface="Century Gothic"/>
                <a:cs typeface="Century Gothic"/>
              </a:rPr>
              <a:t>cke</a:t>
            </a:r>
            <a:r>
              <a:rPr sz="2102" b="1" spc="-15" dirty="0">
                <a:solidFill>
                  <a:srgbClr val="414E77"/>
                </a:solidFill>
                <a:latin typeface="Century Gothic"/>
                <a:cs typeface="Century Gothic"/>
              </a:rPr>
              <a:t>d?</a:t>
            </a:r>
            <a:endParaRPr sz="2102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84195" y="5130421"/>
            <a:ext cx="3781554" cy="6855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35">
              <a:lnSpc>
                <a:spcPts val="5398"/>
              </a:lnSpc>
            </a:pPr>
            <a:r>
              <a:rPr sz="4505" b="1" dirty="0">
                <a:solidFill>
                  <a:srgbClr val="2F554C"/>
                </a:solidFill>
                <a:latin typeface="Century Gothic"/>
                <a:cs typeface="Century Gothic"/>
              </a:rPr>
              <a:t>Then,</a:t>
            </a:r>
            <a:r>
              <a:rPr sz="4505" b="1" spc="-11" dirty="0">
                <a:solidFill>
                  <a:srgbClr val="2F554C"/>
                </a:solidFill>
                <a:latin typeface="Century Gothic"/>
                <a:cs typeface="Century Gothic"/>
              </a:rPr>
              <a:t> </a:t>
            </a:r>
            <a:r>
              <a:rPr sz="4505" b="1" dirty="0">
                <a:solidFill>
                  <a:srgbClr val="2F554C"/>
                </a:solidFill>
                <a:latin typeface="Century Gothic"/>
                <a:cs typeface="Century Gothic"/>
              </a:rPr>
              <a:t>let’s</a:t>
            </a:r>
            <a:r>
              <a:rPr sz="4505" b="1" spc="-11" dirty="0">
                <a:solidFill>
                  <a:srgbClr val="2F554C"/>
                </a:solidFill>
                <a:latin typeface="Century Gothic"/>
                <a:cs typeface="Century Gothic"/>
              </a:rPr>
              <a:t> </a:t>
            </a:r>
            <a:r>
              <a:rPr sz="4505" b="1" dirty="0">
                <a:solidFill>
                  <a:srgbClr val="2F554C"/>
                </a:solidFill>
                <a:latin typeface="Century Gothic"/>
                <a:cs typeface="Century Gothic"/>
              </a:rPr>
              <a:t>go!</a:t>
            </a:r>
            <a:endParaRPr sz="4505"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02126" y="2096017"/>
            <a:ext cx="3215178" cy="331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351"/>
          </a:p>
        </p:txBody>
      </p:sp>
    </p:spTree>
    <p:extLst>
      <p:ext uri="{BB962C8B-B14F-4D97-AF65-F5344CB8AC3E}">
        <p14:creationId xmlns:p14="http://schemas.microsoft.com/office/powerpoint/2010/main" val="1336227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A720A2-54AC-4C10-8FD1-0CDEFEFA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795F4C9-ECE1-42C8-A410-532643E7D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75104"/>
            <a:ext cx="8229600" cy="370955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FF2E11-363E-410B-805E-FC663FFCC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11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001D7F-D3C8-44E4-B415-B749CC51C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78339E0-E1D5-4FF4-932B-8C0655E6E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00" y="1894118"/>
            <a:ext cx="8862800" cy="446223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BE18FD-BA5D-45EA-A455-BE8D7C8A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4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C518E-64C5-44F1-8DAB-17E4FE13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5FC949B-1D1E-4879-B6F1-8F832725B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81" y="2060848"/>
            <a:ext cx="8424319" cy="4044581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A60364-DEB2-48D9-8084-DBFD7170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064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202861-3172-4B1F-9202-787EE7AB0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EDF2837-DC9E-43CB-83D6-7C00B91D1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39936"/>
            <a:ext cx="7750930" cy="4389437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F59014-6462-44DE-86D1-A44DB135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182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5FAC1-7771-4AE8-9986-6B95A14D7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97CC94A-6AE9-4EFA-B3D2-BCEBA7FDD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1988840"/>
            <a:ext cx="8678185" cy="424847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4CCC55-B868-40E7-9347-E39B0DF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048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Actions to Take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Skim the article without taking notes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—Read the abstract; it will tell you the major findings of the article and why they matter </a:t>
            </a:r>
          </a:p>
          <a:p>
            <a:pPr marL="0" indent="0">
              <a:buNone/>
            </a:pPr>
            <a:r>
              <a:rPr lang="en-US" altLang="zh-CN" dirty="0"/>
              <a:t>—Read first for the ‘big picture’</a:t>
            </a:r>
          </a:p>
          <a:p>
            <a:pPr marL="0" indent="0">
              <a:buNone/>
            </a:pPr>
            <a:r>
              <a:rPr lang="en-US" altLang="zh-CN" dirty="0"/>
              <a:t>—Note any terms or techniques you need to define </a:t>
            </a:r>
          </a:p>
          <a:p>
            <a:pPr marL="0" indent="0">
              <a:buNone/>
            </a:pPr>
            <a:r>
              <a:rPr lang="en-US" altLang="zh-CN" dirty="0"/>
              <a:t>—Jot down any questions or parts you don’t understand</a:t>
            </a:r>
          </a:p>
          <a:p>
            <a:pPr marL="0" indent="0">
              <a:buNone/>
            </a:pPr>
            <a:r>
              <a:rPr lang="en-US" altLang="zh-CN" dirty="0"/>
              <a:t>—If you are unfamiliar with any of the key concepts in the article , look them up in a textbook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379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1588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Re-read the article more carefully especially the</a:t>
            </a:r>
          </a:p>
          <a:p>
            <a:pPr marL="0" indent="0">
              <a:buNone/>
            </a:pPr>
            <a:r>
              <a:rPr lang="en-US" altLang="zh-CN" dirty="0"/>
              <a:t>    ‘methods’ and ‘results/ conclusions’ Section: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一</a:t>
            </a:r>
            <a:r>
              <a:rPr lang="en-US" altLang="zh-CN" dirty="0"/>
              <a:t>Carefully examine the graph, tables, and</a:t>
            </a:r>
          </a:p>
          <a:p>
            <a:pPr marL="0" indent="0">
              <a:buNone/>
            </a:pPr>
            <a:r>
              <a:rPr lang="en-US" altLang="zh-CN" dirty="0"/>
              <a:t>      diagrams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一</a:t>
            </a:r>
            <a:r>
              <a:rPr lang="en-US" altLang="zh-CN" dirty="0"/>
              <a:t>Try to interpret the data first before reading the</a:t>
            </a:r>
          </a:p>
          <a:p>
            <a:pPr marL="0" indent="0">
              <a:buNone/>
            </a:pPr>
            <a:r>
              <a:rPr lang="en-US" altLang="zh-CN" dirty="0"/>
              <a:t>      captions and details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一</a:t>
            </a:r>
            <a:r>
              <a:rPr lang="en-US" altLang="zh-CN" dirty="0"/>
              <a:t>Make sure you understand the article fully </a:t>
            </a:r>
          </a:p>
          <a:p>
            <a:r>
              <a:rPr lang="en-US" altLang="zh-CN" dirty="0"/>
              <a:t>Ask yourself questions about the study, such as: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一</a:t>
            </a:r>
            <a:r>
              <a:rPr lang="en-US" altLang="zh-CN" dirty="0"/>
              <a:t>What problems does the study address? Why is</a:t>
            </a:r>
          </a:p>
          <a:p>
            <a:pPr marL="0" indent="0">
              <a:buNone/>
            </a:pPr>
            <a:r>
              <a:rPr lang="en-US" altLang="zh-CN" dirty="0"/>
              <a:t>      it important? Is the method good? Are the</a:t>
            </a:r>
          </a:p>
          <a:p>
            <a:pPr marL="0" indent="0">
              <a:buNone/>
            </a:pPr>
            <a:r>
              <a:rPr lang="en-US" altLang="zh-CN" dirty="0"/>
              <a:t>      findings supported by evidence? Are they unique</a:t>
            </a:r>
          </a:p>
          <a:p>
            <a:pPr marL="0" indent="0">
              <a:buNone/>
            </a:pPr>
            <a:r>
              <a:rPr lang="en-US" altLang="zh-CN" dirty="0"/>
              <a:t>      and supported by other work in the field?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737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EA990-FBB3-4ADA-A711-BE87EBF5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BCDDDD9-6AFF-421D-9956-F046CDC3E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" y="548680"/>
            <a:ext cx="9109720" cy="502458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966EE5-8717-4E13-B33F-FC6AFCA2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389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68863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—Is the study repeatable? What was the sample size? </a:t>
            </a:r>
          </a:p>
          <a:p>
            <a:pPr marL="0" indent="0">
              <a:buNone/>
            </a:pPr>
            <a:r>
              <a:rPr lang="en-US" altLang="zh-CN" dirty="0"/>
              <a:t>Is this representative of the larger population? What    variables were held constant</a:t>
            </a:r>
            <a:r>
              <a:rPr lang="zh-CN" altLang="en-US" dirty="0"/>
              <a:t>？</a:t>
            </a:r>
            <a:r>
              <a:rPr lang="en-US" altLang="zh-CN" dirty="0"/>
              <a:t>Was there a control? What factors might affect the outcome?</a:t>
            </a:r>
          </a:p>
          <a:p>
            <a:r>
              <a:rPr lang="en-US" altLang="zh-CN" dirty="0"/>
              <a:t>  Write a ‘summary’ of the article</a:t>
            </a:r>
          </a:p>
          <a:p>
            <a:pPr marL="0" indent="0">
              <a:buNone/>
            </a:pPr>
            <a:r>
              <a:rPr lang="en-US" altLang="zh-CN" dirty="0"/>
              <a:t>—Describe the article in your own words- to distill the article down to its ‘scientific essence’</a:t>
            </a:r>
          </a:p>
          <a:p>
            <a:pPr marL="0" indent="0">
              <a:buNone/>
            </a:pPr>
            <a:r>
              <a:rPr lang="en-US" altLang="zh-CN" dirty="0"/>
              <a:t>—Note the ‘key point’- purpose of the study/questions asked, assumptions, major findings, &amp; conclusions, questions unanswered &amp; any surprises</a:t>
            </a:r>
          </a:p>
          <a:p>
            <a:pPr marL="0" indent="0">
              <a:buNone/>
            </a:pPr>
            <a:r>
              <a:rPr lang="en-US" altLang="zh-CN" sz="2000" dirty="0"/>
              <a:t>            </a:t>
            </a:r>
            <a:r>
              <a:rPr lang="en-US" altLang="zh-CN" sz="1800" dirty="0"/>
              <a:t>How to Read and Review a Scientific Journal Article Duke University Writing  Studio</a:t>
            </a:r>
          </a:p>
          <a:p>
            <a:pPr marL="0" indent="0">
              <a:buNone/>
            </a:pPr>
            <a:r>
              <a:rPr lang="en-US" altLang="zh-CN" sz="1800" dirty="0"/>
              <a:t>         twp.duke.edu/uploads/media_items/scientificarticlereview.original.pdf  </a:t>
            </a:r>
          </a:p>
          <a:p>
            <a:pPr marL="0" indent="0">
              <a:buNone/>
            </a:pPr>
            <a:r>
              <a:rPr lang="en-US" altLang="zh-CN" sz="1800" dirty="0"/>
              <a:t>         (accessed 05 November 2013)</a:t>
            </a:r>
            <a:endParaRPr lang="zh-CN" altLang="en-US" sz="18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087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Useful Hints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Draw inferences (a conclusion reached on the basis of</a:t>
            </a:r>
          </a:p>
          <a:p>
            <a:pPr marL="0" indent="0">
              <a:buNone/>
            </a:pPr>
            <a:r>
              <a:rPr lang="en-US" altLang="zh-CN" dirty="0"/>
              <a:t>    Evidence and reasoning):</a:t>
            </a:r>
          </a:p>
          <a:p>
            <a:pPr marL="0" indent="0">
              <a:buNone/>
            </a:pPr>
            <a:r>
              <a:rPr lang="en-US" altLang="zh-CN" dirty="0"/>
              <a:t>    —not everything in an article is stated explicitly; rely on</a:t>
            </a:r>
          </a:p>
          <a:p>
            <a:pPr marL="0" indent="0">
              <a:buNone/>
            </a:pPr>
            <a:r>
              <a:rPr lang="en-US" altLang="zh-CN" dirty="0"/>
              <a:t>     your prior knowledge/experience and the background</a:t>
            </a:r>
          </a:p>
          <a:p>
            <a:pPr marL="0" indent="0">
              <a:buNone/>
            </a:pPr>
            <a:r>
              <a:rPr lang="en-US" altLang="zh-CN" dirty="0"/>
              <a:t>    in the article, to draw inferences from the material  </a:t>
            </a:r>
          </a:p>
          <a:p>
            <a:r>
              <a:rPr lang="en-US" altLang="zh-CN" dirty="0"/>
              <a:t>Distinguish main point:</a:t>
            </a:r>
          </a:p>
          <a:p>
            <a:pPr marL="0" indent="0">
              <a:buNone/>
            </a:pPr>
            <a:r>
              <a:rPr lang="en-US" altLang="zh-CN" dirty="0"/>
              <a:t>   —Document level: in title, abstract and keywords</a:t>
            </a:r>
          </a:p>
          <a:p>
            <a:pPr marL="0" indent="0">
              <a:buNone/>
            </a:pPr>
            <a:r>
              <a:rPr lang="en-US" altLang="zh-CN" dirty="0"/>
              <a:t>   —Paragraph level: look for words/phrases like</a:t>
            </a:r>
          </a:p>
          <a:p>
            <a:pPr marL="0" indent="0">
              <a:buNone/>
            </a:pPr>
            <a:r>
              <a:rPr lang="en-US" altLang="zh-CN" dirty="0"/>
              <a:t>    unexpected, in contrast to previous work,</a:t>
            </a:r>
          </a:p>
          <a:p>
            <a:pPr marL="0" indent="0">
              <a:buNone/>
            </a:pPr>
            <a:r>
              <a:rPr lang="en-US" altLang="zh-CN" dirty="0"/>
              <a:t>    hypothesize that, propose, introduce, data suggests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738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1588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Take notes as you read:</a:t>
            </a:r>
          </a:p>
          <a:p>
            <a:pPr marL="0" indent="0">
              <a:buNone/>
            </a:pPr>
            <a:r>
              <a:rPr lang="en-US" altLang="zh-CN" dirty="0"/>
              <a:t>—this improves recall and comprehension; you may think you’ll remember everything but details will slip away</a:t>
            </a:r>
          </a:p>
          <a:p>
            <a:pPr marL="0" indent="0">
              <a:buNone/>
            </a:pPr>
            <a:r>
              <a:rPr lang="en-US" altLang="zh-CN" dirty="0"/>
              <a:t>—develop a template for recording notes on articles </a:t>
            </a:r>
          </a:p>
          <a:p>
            <a:pPr marL="0" indent="0">
              <a:buNone/>
            </a:pPr>
            <a:r>
              <a:rPr lang="en-US" altLang="zh-CN" dirty="0"/>
              <a:t>—can use the structured abstract format (abstract, introduction , methods, results, discussion,&amp; conclusions, references)</a:t>
            </a:r>
          </a:p>
          <a:p>
            <a:pPr marL="0" indent="0">
              <a:buNone/>
            </a:pPr>
            <a:r>
              <a:rPr lang="en-US" altLang="zh-CN" sz="1600" dirty="0"/>
              <a:t>                </a:t>
            </a:r>
          </a:p>
          <a:p>
            <a:pPr marL="0" indent="0">
              <a:buNone/>
            </a:pPr>
            <a:r>
              <a:rPr lang="en-US" altLang="zh-CN" sz="2000" dirty="0"/>
              <a:t>        How to read a scientific article: Mary Purugganan &amp; Jan Hewitt, Rice University</a:t>
            </a:r>
          </a:p>
          <a:p>
            <a:pPr marL="0" indent="0">
              <a:buNone/>
            </a:pPr>
            <a:r>
              <a:rPr lang="en-US" altLang="zh-CN" sz="2000" dirty="0"/>
              <a:t>         </a:t>
            </a:r>
            <a:r>
              <a:rPr lang="en-US" altLang="zh-CN" sz="2000" dirty="0">
                <a:hlinkClick r:id="rId2"/>
              </a:rPr>
              <a:t>www.owlnet.rice.edu/~cainproj/courses/HoeToReadSciArticle.pdf</a:t>
            </a:r>
            <a:r>
              <a:rPr lang="en-US" altLang="zh-CN" sz="2000" dirty="0"/>
              <a:t> (accessed 05 November 2013)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445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Additional Resources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 Effective Medical Writing</a:t>
            </a:r>
            <a:r>
              <a:rPr lang="zh-CN" altLang="zh-CN" dirty="0"/>
              <a:t>．</a:t>
            </a:r>
            <a:r>
              <a:rPr lang="en-US" altLang="zh-CN" dirty="0"/>
              <a:t>Peh WCG &amp; NG K H 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    Singapore Medical Journal 2008 49</a:t>
            </a:r>
            <a:r>
              <a:rPr lang="zh-CN" altLang="zh-CN" dirty="0"/>
              <a:t>（</a:t>
            </a:r>
            <a:r>
              <a:rPr lang="en-US" altLang="zh-CN" dirty="0"/>
              <a:t>7</a:t>
            </a:r>
            <a:r>
              <a:rPr lang="zh-CN" altLang="zh-CN" dirty="0"/>
              <a:t>）</a:t>
            </a:r>
            <a:r>
              <a:rPr lang="en-US" altLang="zh-CN" dirty="0"/>
              <a:t>522 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en-US" altLang="zh-CN" sz="2400" dirty="0">
                <a:solidFill>
                  <a:schemeClr val="accent2"/>
                </a:solidFill>
              </a:rPr>
              <a:t>smj.sma.org.sg/4907/4907emw1.pdf </a:t>
            </a:r>
            <a:endParaRPr lang="zh-CN" altLang="zh-CN" sz="2400" dirty="0">
              <a:solidFill>
                <a:schemeClr val="accent2"/>
              </a:solidFill>
            </a:endParaRPr>
          </a:p>
          <a:p>
            <a:r>
              <a:rPr lang="en-US" altLang="zh-CN" dirty="0"/>
              <a:t> How to read a scientific article. Mary Purugganan &amp; Jan Hewitt  Rice University </a:t>
            </a:r>
            <a:r>
              <a:rPr lang="en-US" altLang="zh-CN" dirty="0">
                <a:solidFill>
                  <a:schemeClr val="accent2"/>
                </a:solidFill>
              </a:rPr>
              <a:t>www.owlnet.rice.edu/~cainproj/courses/HowToReadSciArticle.pdf </a:t>
            </a:r>
            <a:endParaRPr lang="zh-CN" altLang="zh-CN" dirty="0">
              <a:solidFill>
                <a:schemeClr val="accent2"/>
              </a:solidFill>
            </a:endParaRPr>
          </a:p>
          <a:p>
            <a:r>
              <a:rPr lang="en-US" altLang="zh-CN" dirty="0"/>
              <a:t>How to read a scientific paper. John W. Little &amp; Roy Parker--University of Arizona 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chemeClr val="accent2"/>
                </a:solidFill>
              </a:rPr>
              <a:t>    www.biochem.arizona.edu/classes/bioc568/ papers.htm </a:t>
            </a:r>
            <a:endParaRPr lang="zh-CN" altLang="zh-CN" dirty="0">
              <a:solidFill>
                <a:schemeClr val="accent2"/>
              </a:solidFill>
            </a:endParaRPr>
          </a:p>
          <a:p>
            <a:r>
              <a:rPr lang="en-US" altLang="zh-CN" dirty="0"/>
              <a:t> How to read and review a scientific Journal article. Duke University Writing Studio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chemeClr val="accent2"/>
                </a:solidFill>
              </a:rPr>
              <a:t>     twp.duke.edu/uploads/media items/</a:t>
            </a:r>
            <a:r>
              <a:rPr lang="en-US" altLang="zh-CN" dirty="0" err="1">
                <a:solidFill>
                  <a:schemeClr val="accent2"/>
                </a:solidFill>
              </a:rPr>
              <a:t>scientificarticlereview</a:t>
            </a:r>
            <a:r>
              <a:rPr lang="en-US" altLang="zh-CN" dirty="0">
                <a:solidFill>
                  <a:schemeClr val="accent2"/>
                </a:solidFill>
              </a:rPr>
              <a:t>. original. pdf</a:t>
            </a:r>
            <a:endParaRPr lang="zh-CN" altLang="zh-CN" dirty="0">
              <a:solidFill>
                <a:schemeClr val="accent2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142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1976C-27B7-4131-A598-6AB84001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FE00286-E01E-4A81-969B-F392BEB5F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" y="908720"/>
            <a:ext cx="9120891" cy="4556869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763F1A-20FF-44AA-A8A3-9D616C8E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76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B7E81-C009-4042-B738-F3B3EFAF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0B53DF1-A775-4916-A18C-E1AC9B18D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4088"/>
            <a:ext cx="9182750" cy="423708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A1144F-0E92-4CD6-9DF0-E1C077B6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328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575447">
              <a:lnSpc>
                <a:spcPts val="4783"/>
              </a:lnSpc>
            </a:pPr>
            <a:r>
              <a:rPr sz="4054" b="1" i="1" dirty="0">
                <a:solidFill>
                  <a:srgbClr val="8B6A94"/>
                </a:solidFill>
                <a:latin typeface="Century Gothic"/>
                <a:cs typeface="Century Gothic"/>
              </a:rPr>
              <a:t>Why</a:t>
            </a:r>
            <a:r>
              <a:rPr sz="4054" b="1" i="1" spc="8" dirty="0">
                <a:solidFill>
                  <a:srgbClr val="8B6A94"/>
                </a:solidFill>
                <a:latin typeface="Century Gothic"/>
                <a:cs typeface="Century Gothic"/>
              </a:rPr>
              <a:t> </a:t>
            </a:r>
            <a:r>
              <a:rPr sz="4054" b="1" i="1" dirty="0">
                <a:solidFill>
                  <a:srgbClr val="8B6A94"/>
                </a:solidFill>
                <a:latin typeface="Century Gothic"/>
                <a:cs typeface="Century Gothic"/>
              </a:rPr>
              <a:t>Read?</a:t>
            </a:r>
            <a:endParaRPr sz="4054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3891" y="2121959"/>
            <a:ext cx="1260517" cy="2707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35">
              <a:lnSpc>
                <a:spcPts val="2129"/>
              </a:lnSpc>
            </a:pPr>
            <a:r>
              <a:rPr sz="1802" b="1" dirty="0">
                <a:solidFill>
                  <a:srgbClr val="374C81"/>
                </a:solidFill>
                <a:latin typeface="Century Gothic"/>
                <a:cs typeface="Century Gothic"/>
              </a:rPr>
              <a:t>It’s</a:t>
            </a:r>
            <a:r>
              <a:rPr sz="1802" b="1" spc="8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1802" b="1" dirty="0">
                <a:solidFill>
                  <a:srgbClr val="374C81"/>
                </a:solidFill>
                <a:latin typeface="Century Gothic"/>
                <a:cs typeface="Century Gothic"/>
              </a:rPr>
              <a:t>Current!</a:t>
            </a:r>
            <a:endParaRPr sz="1802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1292" y="4229935"/>
            <a:ext cx="6549059" cy="116373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35" marR="9535">
              <a:lnSpc>
                <a:spcPts val="2057"/>
              </a:lnSpc>
            </a:pPr>
            <a:r>
              <a:rPr sz="2000" spc="-11" dirty="0">
                <a:solidFill>
                  <a:srgbClr val="374C81"/>
                </a:solidFill>
                <a:latin typeface="Century Gothic"/>
                <a:cs typeface="Century Gothic"/>
              </a:rPr>
              <a:t>T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ext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b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oo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k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s</a:t>
            </a:r>
            <a:r>
              <a:rPr sz="2000" spc="15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c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an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 b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e</a:t>
            </a:r>
            <a:r>
              <a:rPr sz="2000" spc="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y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ea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s</a:t>
            </a:r>
            <a:r>
              <a:rPr sz="2000" spc="8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out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of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date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 b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y the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t</a:t>
            </a:r>
            <a:r>
              <a:rPr sz="2000"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me</a:t>
            </a:r>
            <a:r>
              <a:rPr sz="2000" spc="-3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they</a:t>
            </a:r>
            <a:r>
              <a:rPr sz="2000" spc="-8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a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e 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p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u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b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l</a:t>
            </a:r>
            <a:r>
              <a:rPr sz="2000"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shed.</a:t>
            </a:r>
            <a:r>
              <a:rPr sz="2000" spc="-19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J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ou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nals</a:t>
            </a:r>
            <a:r>
              <a:rPr lang="en-US" altLang="zh-CN" sz="2000" dirty="0">
                <a:solidFill>
                  <a:srgbClr val="374C81"/>
                </a:solidFill>
                <a:latin typeface="Century Gothic"/>
                <a:cs typeface="Century Gothic"/>
              </a:rPr>
              <a:t>/conferences</a:t>
            </a:r>
            <a:r>
              <a:rPr sz="2000" spc="8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tell</a:t>
            </a:r>
            <a:r>
              <a:rPr sz="2000" spc="-15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y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ou</a:t>
            </a:r>
            <a:r>
              <a:rPr sz="2000" spc="8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w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hat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s</a:t>
            </a:r>
            <a:r>
              <a:rPr sz="2000" spc="-19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ha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pp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en</a:t>
            </a:r>
            <a:r>
              <a:rPr sz="2000"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ng…</a:t>
            </a:r>
            <a:endParaRPr sz="2000" dirty="0">
              <a:latin typeface="Century Gothic"/>
              <a:cs typeface="Century Gothic"/>
            </a:endParaRPr>
          </a:p>
          <a:p>
            <a:pPr>
              <a:lnSpc>
                <a:spcPts val="375"/>
              </a:lnSpc>
              <a:spcBef>
                <a:spcPts val="35"/>
              </a:spcBef>
            </a:pPr>
            <a:endParaRPr sz="375" dirty="0"/>
          </a:p>
          <a:p>
            <a:pPr>
              <a:lnSpc>
                <a:spcPts val="751"/>
              </a:lnSpc>
            </a:pPr>
            <a:endParaRPr sz="751" dirty="0"/>
          </a:p>
          <a:p>
            <a:pPr marL="2326102"/>
            <a:r>
              <a:rPr sz="3228" b="1" spc="-19" dirty="0">
                <a:solidFill>
                  <a:srgbClr val="272C4C"/>
                </a:solidFill>
                <a:latin typeface="Century Gothic"/>
                <a:cs typeface="Century Gothic"/>
              </a:rPr>
              <a:t>R</a:t>
            </a:r>
            <a:r>
              <a:rPr sz="3228" b="1" spc="-15" dirty="0">
                <a:solidFill>
                  <a:srgbClr val="272C4C"/>
                </a:solidFill>
                <a:latin typeface="Century Gothic"/>
                <a:cs typeface="Century Gothic"/>
              </a:rPr>
              <a:t>I</a:t>
            </a:r>
            <a:r>
              <a:rPr sz="3228" b="1" spc="-30" dirty="0">
                <a:solidFill>
                  <a:srgbClr val="272C4C"/>
                </a:solidFill>
                <a:latin typeface="Century Gothic"/>
                <a:cs typeface="Century Gothic"/>
              </a:rPr>
              <a:t>G</a:t>
            </a:r>
            <a:r>
              <a:rPr sz="3228" b="1" spc="-19" dirty="0">
                <a:solidFill>
                  <a:srgbClr val="272C4C"/>
                </a:solidFill>
                <a:latin typeface="Century Gothic"/>
                <a:cs typeface="Century Gothic"/>
              </a:rPr>
              <a:t>H</a:t>
            </a:r>
            <a:r>
              <a:rPr sz="3228" b="1" spc="-15" dirty="0">
                <a:solidFill>
                  <a:srgbClr val="272C4C"/>
                </a:solidFill>
                <a:latin typeface="Century Gothic"/>
                <a:cs typeface="Century Gothic"/>
              </a:rPr>
              <a:t>T</a:t>
            </a:r>
            <a:r>
              <a:rPr sz="3228" b="1" spc="-8" dirty="0">
                <a:solidFill>
                  <a:srgbClr val="272C4C"/>
                </a:solidFill>
                <a:latin typeface="Century Gothic"/>
                <a:cs typeface="Century Gothic"/>
              </a:rPr>
              <a:t> </a:t>
            </a:r>
            <a:r>
              <a:rPr sz="3228" b="1" spc="-26" dirty="0">
                <a:solidFill>
                  <a:srgbClr val="272C4C"/>
                </a:solidFill>
                <a:latin typeface="Century Gothic"/>
                <a:cs typeface="Century Gothic"/>
              </a:rPr>
              <a:t>NO</a:t>
            </a:r>
            <a:r>
              <a:rPr sz="3228" b="1" spc="-34" dirty="0">
                <a:solidFill>
                  <a:srgbClr val="272C4C"/>
                </a:solidFill>
                <a:latin typeface="Century Gothic"/>
                <a:cs typeface="Century Gothic"/>
              </a:rPr>
              <a:t>W</a:t>
            </a:r>
            <a:r>
              <a:rPr sz="3228" b="1" spc="-11" dirty="0">
                <a:solidFill>
                  <a:srgbClr val="272C4C"/>
                </a:solidFill>
                <a:latin typeface="Century Gothic"/>
                <a:cs typeface="Century Gothic"/>
              </a:rPr>
              <a:t>!</a:t>
            </a:r>
            <a:endParaRPr sz="3228" dirty="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89109" y="1417511"/>
            <a:ext cx="4783865" cy="2477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351"/>
          </a:p>
        </p:txBody>
      </p:sp>
    </p:spTree>
    <p:extLst>
      <p:ext uri="{BB962C8B-B14F-4D97-AF65-F5344CB8AC3E}">
        <p14:creationId xmlns:p14="http://schemas.microsoft.com/office/powerpoint/2010/main" val="3081018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575447">
              <a:lnSpc>
                <a:spcPts val="4783"/>
              </a:lnSpc>
            </a:pPr>
            <a:r>
              <a:rPr sz="4054" b="1" i="1" dirty="0">
                <a:solidFill>
                  <a:srgbClr val="8B6A94"/>
                </a:solidFill>
                <a:latin typeface="Century Gothic"/>
                <a:cs typeface="Century Gothic"/>
              </a:rPr>
              <a:t>Why</a:t>
            </a:r>
            <a:r>
              <a:rPr sz="4054" b="1" i="1" spc="8" dirty="0">
                <a:solidFill>
                  <a:srgbClr val="8B6A94"/>
                </a:solidFill>
                <a:latin typeface="Century Gothic"/>
                <a:cs typeface="Century Gothic"/>
              </a:rPr>
              <a:t> </a:t>
            </a:r>
            <a:r>
              <a:rPr sz="4054" b="1" i="1" dirty="0">
                <a:solidFill>
                  <a:srgbClr val="8B6A94"/>
                </a:solidFill>
                <a:latin typeface="Century Gothic"/>
                <a:cs typeface="Century Gothic"/>
              </a:rPr>
              <a:t>Read?</a:t>
            </a:r>
            <a:endParaRPr sz="4054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3891" y="2121959"/>
            <a:ext cx="2358942" cy="6407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35"/>
            <a:r>
              <a:rPr sz="1802" b="1" dirty="0">
                <a:solidFill>
                  <a:srgbClr val="D1D9EC"/>
                </a:solidFill>
                <a:latin typeface="Century Gothic"/>
                <a:cs typeface="Century Gothic"/>
              </a:rPr>
              <a:t>It’s</a:t>
            </a:r>
            <a:r>
              <a:rPr sz="1802" b="1" spc="8" dirty="0">
                <a:solidFill>
                  <a:srgbClr val="D1D9EC"/>
                </a:solidFill>
                <a:latin typeface="Century Gothic"/>
                <a:cs typeface="Century Gothic"/>
              </a:rPr>
              <a:t> </a:t>
            </a:r>
            <a:r>
              <a:rPr sz="1802" b="1" dirty="0">
                <a:solidFill>
                  <a:srgbClr val="D1D9EC"/>
                </a:solidFill>
                <a:latin typeface="Century Gothic"/>
                <a:cs typeface="Century Gothic"/>
              </a:rPr>
              <a:t>Current!</a:t>
            </a:r>
            <a:endParaRPr sz="1802">
              <a:latin typeface="Century Gothic"/>
              <a:cs typeface="Century Gothic"/>
            </a:endParaRPr>
          </a:p>
          <a:p>
            <a:pPr>
              <a:lnSpc>
                <a:spcPts val="751"/>
              </a:lnSpc>
              <a:spcBef>
                <a:spcPts val="2"/>
              </a:spcBef>
            </a:pPr>
            <a:endParaRPr sz="751"/>
          </a:p>
          <a:p>
            <a:pPr marL="9535">
              <a:lnSpc>
                <a:spcPts val="2129"/>
              </a:lnSpc>
            </a:pPr>
            <a:r>
              <a:rPr sz="1802" b="1" dirty="0">
                <a:solidFill>
                  <a:srgbClr val="374C81"/>
                </a:solidFill>
                <a:latin typeface="Century Gothic"/>
                <a:cs typeface="Century Gothic"/>
              </a:rPr>
              <a:t>It</a:t>
            </a:r>
            <a:r>
              <a:rPr sz="1802" b="1" spc="8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1802" b="1" dirty="0">
                <a:solidFill>
                  <a:srgbClr val="374C81"/>
                </a:solidFill>
                <a:latin typeface="Century Gothic"/>
                <a:cs typeface="Century Gothic"/>
              </a:rPr>
              <a:t>Can Be Replicated!</a:t>
            </a:r>
            <a:endParaRPr sz="1802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2928" y="3943886"/>
            <a:ext cx="7131653" cy="15599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35" marR="9535" indent="915375"/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P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o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p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ular a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t</a:t>
            </a:r>
            <a:r>
              <a:rPr sz="2000"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c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les</a:t>
            </a:r>
            <a:r>
              <a:rPr sz="2000" spc="-30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and</a:t>
            </a:r>
            <a:r>
              <a:rPr sz="2000" spc="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b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oo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k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s</a:t>
            </a:r>
            <a:r>
              <a:rPr sz="2000" spc="8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g</a:t>
            </a:r>
            <a:r>
              <a:rPr sz="2000" spc="8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ve</a:t>
            </a:r>
            <a:r>
              <a:rPr sz="2000" spc="-23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y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ou gene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al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nfo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m</a:t>
            </a:r>
            <a:r>
              <a:rPr sz="2000" spc="-8" dirty="0">
                <a:solidFill>
                  <a:srgbClr val="374C81"/>
                </a:solidFill>
                <a:latin typeface="Century Gothic"/>
                <a:cs typeface="Century Gothic"/>
              </a:rPr>
              <a:t>at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ion and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 r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esults. S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c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hola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ly</a:t>
            </a:r>
            <a:r>
              <a:rPr sz="2000" spc="-15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spc="11" dirty="0">
                <a:solidFill>
                  <a:srgbClr val="374C81"/>
                </a:solidFill>
                <a:latin typeface="Century Gothic"/>
                <a:cs typeface="Century Gothic"/>
              </a:rPr>
              <a:t>j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ou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nals</a:t>
            </a:r>
            <a:r>
              <a:rPr sz="2000" spc="-11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g</a:t>
            </a:r>
            <a:r>
              <a:rPr sz="2000" spc="8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ve</a:t>
            </a:r>
            <a:r>
              <a:rPr sz="2000" spc="-23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y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ou enough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nfo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m</a:t>
            </a:r>
            <a:r>
              <a:rPr sz="2000" spc="-8" dirty="0">
                <a:solidFill>
                  <a:srgbClr val="374C81"/>
                </a:solidFill>
                <a:latin typeface="Century Gothic"/>
                <a:cs typeface="Century Gothic"/>
              </a:rPr>
              <a:t>at</a:t>
            </a:r>
            <a:r>
              <a:rPr sz="2000" spc="8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on</a:t>
            </a:r>
            <a:r>
              <a:rPr sz="2000" spc="-3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that </a:t>
            </a:r>
            <a:r>
              <a:rPr sz="2000" b="1" dirty="0">
                <a:solidFill>
                  <a:srgbClr val="374C81"/>
                </a:solidFill>
                <a:latin typeface="Century Gothic"/>
                <a:cs typeface="Century Gothic"/>
              </a:rPr>
              <a:t>you could do</a:t>
            </a:r>
            <a:r>
              <a:rPr sz="2000" b="1" spc="8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b="1" dirty="0">
                <a:solidFill>
                  <a:srgbClr val="374C81"/>
                </a:solidFill>
                <a:latin typeface="Century Gothic"/>
                <a:cs typeface="Century Gothic"/>
              </a:rPr>
              <a:t>the</a:t>
            </a:r>
            <a:r>
              <a:rPr sz="2000" b="1" spc="8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b="1" dirty="0">
                <a:solidFill>
                  <a:srgbClr val="374C81"/>
                </a:solidFill>
                <a:latin typeface="Century Gothic"/>
                <a:cs typeface="Century Gothic"/>
              </a:rPr>
              <a:t>experiment yourself.</a:t>
            </a:r>
            <a:endParaRPr sz="2000" dirty="0">
              <a:latin typeface="Century Gothic"/>
              <a:cs typeface="Century Gothic"/>
            </a:endParaRPr>
          </a:p>
          <a:p>
            <a:pPr>
              <a:lnSpc>
                <a:spcPts val="638"/>
              </a:lnSpc>
              <a:spcBef>
                <a:spcPts val="34"/>
              </a:spcBef>
            </a:pPr>
            <a:endParaRPr sz="2000" dirty="0"/>
          </a:p>
          <a:p>
            <a:pPr>
              <a:lnSpc>
                <a:spcPts val="751"/>
              </a:lnSpc>
            </a:pPr>
            <a:endParaRPr sz="2000" dirty="0"/>
          </a:p>
          <a:p>
            <a:pPr marL="9535" marR="223123" indent="915375"/>
            <a:r>
              <a:rPr sz="2000" spc="11" dirty="0">
                <a:solidFill>
                  <a:srgbClr val="374C81"/>
                </a:solidFill>
                <a:latin typeface="Century Gothic"/>
                <a:cs typeface="Century Gothic"/>
              </a:rPr>
              <a:t>Y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ou</a:t>
            </a:r>
            <a:r>
              <a:rPr sz="2000" spc="-11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c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an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spc="19" dirty="0">
                <a:solidFill>
                  <a:srgbClr val="374C81"/>
                </a:solidFill>
                <a:latin typeface="Century Gothic"/>
                <a:cs typeface="Century Gothic"/>
              </a:rPr>
              <a:t>v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e</a:t>
            </a:r>
            <a:r>
              <a:rPr sz="2000" spc="-11"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sz="2000" spc="8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fy</a:t>
            </a:r>
            <a:r>
              <a:rPr sz="2000" spc="-3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the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 r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esea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rc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h</a:t>
            </a:r>
            <a:r>
              <a:rPr sz="2000" spc="11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to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see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f</a:t>
            </a:r>
            <a:r>
              <a:rPr sz="2000" spc="-23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y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ou get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the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same </a:t>
            </a:r>
            <a:r>
              <a:rPr sz="2000" spc="-4"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sz="2000" dirty="0">
                <a:solidFill>
                  <a:srgbClr val="374C81"/>
                </a:solidFill>
                <a:latin typeface="Century Gothic"/>
                <a:cs typeface="Century Gothic"/>
              </a:rPr>
              <a:t>esults.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33301" y="1197826"/>
            <a:ext cx="2702580" cy="2703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351"/>
          </a:p>
        </p:txBody>
      </p:sp>
    </p:spTree>
    <p:extLst>
      <p:ext uri="{BB962C8B-B14F-4D97-AF65-F5344CB8AC3E}">
        <p14:creationId xmlns:p14="http://schemas.microsoft.com/office/powerpoint/2010/main" val="187519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575447">
              <a:lnSpc>
                <a:spcPts val="4783"/>
              </a:lnSpc>
            </a:pPr>
            <a:r>
              <a:rPr sz="4054" b="1" i="1" dirty="0">
                <a:solidFill>
                  <a:srgbClr val="8B6A94"/>
                </a:solidFill>
                <a:latin typeface="Century Gothic"/>
                <a:cs typeface="Century Gothic"/>
              </a:rPr>
              <a:t>Why</a:t>
            </a:r>
            <a:r>
              <a:rPr sz="4054" b="1" i="1" spc="8" dirty="0">
                <a:solidFill>
                  <a:srgbClr val="8B6A94"/>
                </a:solidFill>
                <a:latin typeface="Century Gothic"/>
                <a:cs typeface="Century Gothic"/>
              </a:rPr>
              <a:t> </a:t>
            </a:r>
            <a:r>
              <a:rPr sz="4054" b="1" i="1" dirty="0">
                <a:solidFill>
                  <a:srgbClr val="8B6A94"/>
                </a:solidFill>
                <a:latin typeface="Century Gothic"/>
                <a:cs typeface="Century Gothic"/>
              </a:rPr>
              <a:t>Read?</a:t>
            </a:r>
            <a:endParaRPr sz="4054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3891" y="2121959"/>
            <a:ext cx="2358942" cy="102548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35"/>
            <a:r>
              <a:rPr sz="1802" b="1" dirty="0">
                <a:solidFill>
                  <a:srgbClr val="D1D9EC"/>
                </a:solidFill>
                <a:latin typeface="Century Gothic"/>
                <a:cs typeface="Century Gothic"/>
              </a:rPr>
              <a:t>It’s</a:t>
            </a:r>
            <a:r>
              <a:rPr sz="1802" b="1" spc="8" dirty="0">
                <a:solidFill>
                  <a:srgbClr val="D1D9EC"/>
                </a:solidFill>
                <a:latin typeface="Century Gothic"/>
                <a:cs typeface="Century Gothic"/>
              </a:rPr>
              <a:t> </a:t>
            </a:r>
            <a:r>
              <a:rPr sz="1802" b="1" dirty="0">
                <a:solidFill>
                  <a:srgbClr val="D1D9EC"/>
                </a:solidFill>
                <a:latin typeface="Century Gothic"/>
                <a:cs typeface="Century Gothic"/>
              </a:rPr>
              <a:t>Current!</a:t>
            </a:r>
            <a:endParaRPr sz="1802">
              <a:latin typeface="Century Gothic"/>
              <a:cs typeface="Century Gothic"/>
            </a:endParaRPr>
          </a:p>
          <a:p>
            <a:pPr>
              <a:lnSpc>
                <a:spcPts val="751"/>
              </a:lnSpc>
              <a:spcBef>
                <a:spcPts val="2"/>
              </a:spcBef>
            </a:pPr>
            <a:endParaRPr sz="751"/>
          </a:p>
          <a:p>
            <a:pPr marL="9535"/>
            <a:r>
              <a:rPr sz="1802" b="1" dirty="0">
                <a:solidFill>
                  <a:srgbClr val="D1D9EC"/>
                </a:solidFill>
                <a:latin typeface="Century Gothic"/>
                <a:cs typeface="Century Gothic"/>
              </a:rPr>
              <a:t>It</a:t>
            </a:r>
            <a:r>
              <a:rPr sz="1802" b="1" spc="8" dirty="0">
                <a:solidFill>
                  <a:srgbClr val="D1D9EC"/>
                </a:solidFill>
                <a:latin typeface="Century Gothic"/>
                <a:cs typeface="Century Gothic"/>
              </a:rPr>
              <a:t> </a:t>
            </a:r>
            <a:r>
              <a:rPr sz="1802" b="1" dirty="0">
                <a:solidFill>
                  <a:srgbClr val="D1D9EC"/>
                </a:solidFill>
                <a:latin typeface="Century Gothic"/>
                <a:cs typeface="Century Gothic"/>
              </a:rPr>
              <a:t>Can Be Replicated!</a:t>
            </a:r>
            <a:endParaRPr sz="1802">
              <a:latin typeface="Century Gothic"/>
              <a:cs typeface="Century Gothic"/>
            </a:endParaRPr>
          </a:p>
          <a:p>
            <a:pPr>
              <a:lnSpc>
                <a:spcPts val="826"/>
              </a:lnSpc>
              <a:spcBef>
                <a:spcPts val="39"/>
              </a:spcBef>
            </a:pPr>
            <a:endParaRPr sz="826"/>
          </a:p>
          <a:p>
            <a:pPr marL="9535">
              <a:lnSpc>
                <a:spcPts val="2129"/>
              </a:lnSpc>
            </a:pPr>
            <a:r>
              <a:rPr sz="1802" b="1" dirty="0">
                <a:solidFill>
                  <a:srgbClr val="374C81"/>
                </a:solidFill>
                <a:latin typeface="Century Gothic"/>
                <a:cs typeface="Century Gothic"/>
              </a:rPr>
              <a:t>It</a:t>
            </a:r>
            <a:r>
              <a:rPr sz="1802" b="1" spc="8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1802" b="1" dirty="0">
                <a:solidFill>
                  <a:srgbClr val="374C81"/>
                </a:solidFill>
                <a:latin typeface="Century Gothic"/>
                <a:cs typeface="Century Gothic"/>
              </a:rPr>
              <a:t>Has Actual</a:t>
            </a:r>
            <a:r>
              <a:rPr sz="1802" b="1" spc="8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z="1802" b="1" dirty="0">
                <a:solidFill>
                  <a:srgbClr val="374C81"/>
                </a:solidFill>
                <a:latin typeface="Century Gothic"/>
                <a:cs typeface="Century Gothic"/>
              </a:rPr>
              <a:t>Data!</a:t>
            </a:r>
            <a:endParaRPr sz="1802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0916" y="3985161"/>
            <a:ext cx="7113059" cy="128530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35" marR="174970" indent="915375"/>
            <a:r>
              <a:rPr spc="-11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f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 y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ou</a:t>
            </a:r>
            <a:r>
              <a:rPr spc="8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need</a:t>
            </a:r>
            <a:r>
              <a:rPr spc="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to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 k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now </a:t>
            </a:r>
            <a:r>
              <a:rPr b="1" dirty="0">
                <a:solidFill>
                  <a:srgbClr val="374C81"/>
                </a:solidFill>
                <a:latin typeface="Century Gothic"/>
                <a:cs typeface="Century Gothic"/>
              </a:rPr>
              <a:t>exact</a:t>
            </a:r>
            <a:r>
              <a:rPr b="1" spc="15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b="1" dirty="0">
                <a:solidFill>
                  <a:srgbClr val="374C81"/>
                </a:solidFill>
                <a:latin typeface="Century Gothic"/>
                <a:cs typeface="Century Gothic"/>
              </a:rPr>
              <a:t>results</a:t>
            </a:r>
            <a:r>
              <a:rPr b="1" spc="-11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b="1" dirty="0">
                <a:solidFill>
                  <a:srgbClr val="374C81"/>
                </a:solidFill>
                <a:latin typeface="Century Gothic"/>
                <a:cs typeface="Century Gothic"/>
              </a:rPr>
              <a:t>or properties</a:t>
            </a:r>
            <a:r>
              <a:rPr b="1" spc="-11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for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y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o</a:t>
            </a:r>
            <a:r>
              <a:rPr spc="4" dirty="0">
                <a:solidFill>
                  <a:srgbClr val="374C81"/>
                </a:solidFill>
                <a:latin typeface="Century Gothic"/>
                <a:cs typeface="Century Gothic"/>
              </a:rPr>
              <a:t>u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r o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w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n</a:t>
            </a:r>
            <a:r>
              <a:rPr spc="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esea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rc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h…</a:t>
            </a:r>
            <a:endParaRPr dirty="0">
              <a:latin typeface="Century Gothic"/>
              <a:cs typeface="Century Gothic"/>
            </a:endParaRPr>
          </a:p>
          <a:p>
            <a:pPr>
              <a:lnSpc>
                <a:spcPts val="638"/>
              </a:lnSpc>
              <a:spcBef>
                <a:spcPts val="35"/>
              </a:spcBef>
            </a:pPr>
            <a:endParaRPr dirty="0"/>
          </a:p>
          <a:p>
            <a:pPr>
              <a:lnSpc>
                <a:spcPts val="751"/>
              </a:lnSpc>
            </a:pPr>
            <a:endParaRPr dirty="0"/>
          </a:p>
          <a:p>
            <a:pPr marL="9535" marR="9535" indent="915375"/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A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t</a:t>
            </a:r>
            <a:r>
              <a:rPr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c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les</a:t>
            </a:r>
            <a:r>
              <a:rPr spc="-19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n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c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lude</a:t>
            </a:r>
            <a:r>
              <a:rPr spc="-23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a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c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tual</a:t>
            </a:r>
            <a:r>
              <a:rPr spc="-23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data,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un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c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e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ta</a:t>
            </a:r>
            <a:r>
              <a:rPr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n</a:t>
            </a:r>
            <a:r>
              <a:rPr spc="-8" dirty="0">
                <a:solidFill>
                  <a:srgbClr val="374C81"/>
                </a:solidFill>
                <a:latin typeface="Century Gothic"/>
                <a:cs typeface="Century Gothic"/>
              </a:rPr>
              <a:t>t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ies,</a:t>
            </a:r>
            <a:r>
              <a:rPr spc="-26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c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ond</a:t>
            </a:r>
            <a:r>
              <a:rPr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t</a:t>
            </a:r>
            <a:r>
              <a:rPr spc="8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ons</a:t>
            </a:r>
            <a:r>
              <a:rPr spc="-30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of the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ex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p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e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spc="15" dirty="0">
                <a:solidFill>
                  <a:srgbClr val="374C81"/>
                </a:solidFill>
                <a:latin typeface="Century Gothic"/>
                <a:cs typeface="Century Gothic"/>
              </a:rPr>
              <a:t>i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ment,</a:t>
            </a:r>
            <a:r>
              <a:rPr spc="-26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and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mu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c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h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 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mo</a:t>
            </a:r>
            <a:r>
              <a:rPr spc="-4" dirty="0">
                <a:solidFill>
                  <a:srgbClr val="374C81"/>
                </a:solidFill>
                <a:latin typeface="Century Gothic"/>
                <a:cs typeface="Century Gothic"/>
              </a:rPr>
              <a:t>r</a:t>
            </a:r>
            <a:r>
              <a:rPr dirty="0">
                <a:solidFill>
                  <a:srgbClr val="374C81"/>
                </a:solidFill>
                <a:latin typeface="Century Gothic"/>
                <a:cs typeface="Century Gothic"/>
              </a:rPr>
              <a:t>e.</a:t>
            </a:r>
            <a:endParaRPr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17503" y="854568"/>
            <a:ext cx="3575599" cy="3025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351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4294967295"/>
          </p:nvPr>
        </p:nvSpPr>
        <p:spPr>
          <a:xfrm>
            <a:off x="203114" y="5775431"/>
            <a:ext cx="471511" cy="167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35"/>
            <a:r>
              <a:rPr sz="1051" spc="-4" dirty="0">
                <a:solidFill>
                  <a:srgbClr val="FFFFFF"/>
                </a:solidFill>
                <a:latin typeface="Century Gothic"/>
                <a:cs typeface="Century Gothic"/>
              </a:rPr>
              <a:t>Cred</a:t>
            </a:r>
            <a:r>
              <a:rPr sz="1051" spc="11" dirty="0">
                <a:solidFill>
                  <a:srgbClr val="FFFFFF"/>
                </a:solidFill>
                <a:latin typeface="Century Gothic"/>
                <a:cs typeface="Century Gothic"/>
              </a:rPr>
              <a:t>i</a:t>
            </a:r>
            <a:r>
              <a:rPr sz="1051" spc="-8" dirty="0">
                <a:solidFill>
                  <a:srgbClr val="FFFFFF"/>
                </a:solidFill>
                <a:latin typeface="Century Gothic"/>
                <a:cs typeface="Century Gothic"/>
              </a:rPr>
              <a:t>t</a:t>
            </a:r>
            <a:r>
              <a:rPr sz="1051" dirty="0">
                <a:solidFill>
                  <a:srgbClr val="FFFFFF"/>
                </a:solidFill>
                <a:latin typeface="Century Gothic"/>
                <a:cs typeface="Century Gothic"/>
              </a:rPr>
              <a:t>s</a:t>
            </a:r>
            <a:endParaRPr sz="105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914728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流畅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472</TotalTime>
  <Words>1992</Words>
  <Application>Microsoft Office PowerPoint</Application>
  <PresentationFormat>全屏显示(4:3)</PresentationFormat>
  <Paragraphs>273</Paragraphs>
  <Slides>43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2" baseType="lpstr">
      <vt:lpstr>隶书</vt:lpstr>
      <vt:lpstr>宋体</vt:lpstr>
      <vt:lpstr>Arial</vt:lpstr>
      <vt:lpstr>Calibri</vt:lpstr>
      <vt:lpstr>Century Gothic</vt:lpstr>
      <vt:lpstr>Constantia</vt:lpstr>
      <vt:lpstr>Wingdings 2</vt:lpstr>
      <vt:lpstr>流畅</vt:lpstr>
      <vt:lpstr>Flow</vt:lpstr>
      <vt:lpstr>How to Read a Scientific Paper</vt:lpstr>
      <vt:lpstr>What we plan to achieve</vt:lpstr>
      <vt:lpstr>Key Topics</vt:lpstr>
      <vt:lpstr>PowerPoint 演示文稿</vt:lpstr>
      <vt:lpstr>PowerPoint 演示文稿</vt:lpstr>
      <vt:lpstr>PowerPoint 演示文稿</vt:lpstr>
      <vt:lpstr>Why Read?</vt:lpstr>
      <vt:lpstr>Why Read?</vt:lpstr>
      <vt:lpstr>Why Read?</vt:lpstr>
      <vt:lpstr>Why Read?</vt:lpstr>
      <vt:lpstr>PowerPoint 演示文稿</vt:lpstr>
      <vt:lpstr>微软公司前执行副总裁沈向洋博士分享对科研论文阅读、撰写的宝贵经验 https://mp.weixin.qq.com/s/GRY5tbRa3Oa-mD8PA4P2Xg </vt:lpstr>
      <vt:lpstr>http://www.cs.cmu.edu/~jrs/sins.html</vt:lpstr>
      <vt:lpstr>PowerPoint 演示文稿</vt:lpstr>
      <vt:lpstr>Difficulties in Reading Papers</vt:lpstr>
      <vt:lpstr>PowerPoint 演示文稿</vt:lpstr>
      <vt:lpstr>PowerPoint 演示文稿</vt:lpstr>
      <vt:lpstr>PowerPoint 演示文稿</vt:lpstr>
      <vt:lpstr>写和读中间隔着香农定律</vt:lpstr>
      <vt:lpstr>PowerPoint 演示文稿</vt:lpstr>
      <vt:lpstr>PowerPoint 演示文稿</vt:lpstr>
      <vt:lpstr>Types of papers</vt:lpstr>
      <vt:lpstr>Structure of “standard” RAs Or       the IMRAD Format</vt:lpstr>
      <vt:lpstr>PowerPoint 演示文稿</vt:lpstr>
      <vt:lpstr>Organization of a Paper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Actions to Take</vt:lpstr>
      <vt:lpstr>PowerPoint 演示文稿</vt:lpstr>
      <vt:lpstr>PowerPoint 演示文稿</vt:lpstr>
      <vt:lpstr>Other Useful Hints</vt:lpstr>
      <vt:lpstr>PowerPoint 演示文稿</vt:lpstr>
      <vt:lpstr>Additional Resources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Read a Scientific Paper</dc:title>
  <dc:creator>谢秀霞</dc:creator>
  <cp:lastModifiedBy>Lucky RX ZHONG</cp:lastModifiedBy>
  <cp:revision>98</cp:revision>
  <dcterms:created xsi:type="dcterms:W3CDTF">2017-09-24T14:24:56Z</dcterms:created>
  <dcterms:modified xsi:type="dcterms:W3CDTF">2020-06-02T05:57:36Z</dcterms:modified>
</cp:coreProperties>
</file>